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Amatic SC" pitchFamily="2" charset="-79"/>
      <p:regular r:id="rId16"/>
      <p:bold r:id="rId17"/>
    </p:embeddedFont>
    <p:embeddedFont>
      <p:font typeface="Calibri" panose="020F0502020204030204" pitchFamily="34" charset="0"/>
      <p:regular r:id="rId18"/>
      <p:bold r:id="rId19"/>
      <p:italic r:id="rId20"/>
      <p:boldItalic r:id="rId21"/>
    </p:embeddedFont>
    <p:embeddedFont>
      <p:font typeface="Caveat" pitchFamily="2" charset="0"/>
      <p:regular r:id="rId22"/>
      <p:bold r:id="rId23"/>
    </p:embeddedFont>
    <p:embeddedFont>
      <p:font typeface="Comfortaa" pitchFamily="2" charset="0"/>
      <p:regular r:id="rId24"/>
      <p:bold r:id="rId25"/>
    </p:embeddedFont>
    <p:embeddedFont>
      <p:font typeface="Dancing Script" pitchFamily="2" charset="77"/>
      <p:regular r:id="rId26"/>
      <p:bold r:id="rId27"/>
    </p:embeddedFont>
    <p:embeddedFont>
      <p:font typeface="Impact" panose="020B0806030902050204" pitchFamily="34" charset="0"/>
      <p:regular r:id="rId28"/>
    </p:embeddedFont>
    <p:embeddedFont>
      <p:font typeface="Merriweather" pitchFamily="2" charset="77"/>
      <p:regular r:id="rId29"/>
      <p:bold r:id="rId30"/>
      <p:italic r:id="rId31"/>
      <p:boldItalic r:id="rId32"/>
    </p:embeddedFont>
    <p:embeddedFont>
      <p:font typeface="Oswald" pitchFamily="2" charset="77"/>
      <p:regular r:id="rId33"/>
      <p:bold r:id="rId34"/>
    </p:embeddedFont>
    <p:embeddedFont>
      <p:font typeface="Syncopate" panose="02000505000000020003" pitchFamily="2" charset="0"/>
      <p:regular r:id="rId35"/>
      <p:bold r:id="rId36"/>
    </p:embeddedFont>
    <p:embeddedFont>
      <p:font typeface="Trebuchet MS" panose="020B0703020202090204" pitchFamily="34" charset="0"/>
      <p:regular r:id="rId37"/>
      <p:bold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0"/>
  </p:normalViewPr>
  <p:slideViewPr>
    <p:cSldViewPr snapToGrid="0">
      <p:cViewPr varScale="1">
        <p:scale>
          <a:sx n="117" d="100"/>
          <a:sy n="117" d="100"/>
        </p:scale>
        <p:origin x="848"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6f4aa9c5c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6f4aa9c5c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6f4aaab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6f4aaab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3585795c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c3585795c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814679681_1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c81467968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814679681_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c814679681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814679681_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814679681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583cebed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583cebed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75357a4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75357a4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4aa96e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4aa96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6f4aa9c5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6f4aa9c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6f4aa9c5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6f4aa9c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6f4aa9c5c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c6f4aa9c5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sz="6400">
                <a:latin typeface="Caveat"/>
                <a:ea typeface="Caveat"/>
                <a:cs typeface="Caveat"/>
                <a:sym typeface="Caveat"/>
              </a:rPr>
              <a:t>La Bibbia e la giustizia sociale</a:t>
            </a:r>
            <a:endParaRPr sz="6400">
              <a:latin typeface="Caveat"/>
              <a:ea typeface="Caveat"/>
              <a:cs typeface="Caveat"/>
              <a:sym typeface="Caveat"/>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b="1" i="1">
                <a:solidFill>
                  <a:srgbClr val="FF0000"/>
                </a:solidFill>
              </a:rPr>
              <a:t>un richiamo antico alla dignità di ognuno</a:t>
            </a:r>
            <a:endParaRPr b="1" i="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311700" y="639475"/>
            <a:ext cx="8520600" cy="1203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it">
                <a:solidFill>
                  <a:srgbClr val="000000"/>
                </a:solidFill>
              </a:rPr>
              <a:t>Una citazione biblica che ho trovato molto interessante è quella di Isaia 41:10:</a:t>
            </a:r>
            <a:endParaRPr>
              <a:solidFill>
                <a:srgbClr val="000000"/>
              </a:solidFill>
            </a:endParaRPr>
          </a:p>
          <a:p>
            <a:pPr marL="0" lvl="0" indent="0" algn="l" rtl="0">
              <a:spcBef>
                <a:spcPts val="1200"/>
              </a:spcBef>
              <a:spcAft>
                <a:spcPts val="1200"/>
              </a:spcAft>
              <a:buNone/>
            </a:pPr>
            <a:r>
              <a:rPr lang="it">
                <a:solidFill>
                  <a:srgbClr val="000000"/>
                </a:solidFill>
              </a:rPr>
              <a:t>“Non temere, perché io sono con te; non smarrirti, perché io sono il tuo Dio. Ti rendo forte e anche ti vengo in aiuto e ti sostengo con la destra vittoriosa.”</a:t>
            </a:r>
            <a:endParaRPr>
              <a:solidFill>
                <a:srgbClr val="000000"/>
              </a:solidFill>
            </a:endParaRPr>
          </a:p>
        </p:txBody>
      </p:sp>
      <p:pic>
        <p:nvPicPr>
          <p:cNvPr id="135" name="Google Shape;135;p22"/>
          <p:cNvPicPr preferRelativeResize="0"/>
          <p:nvPr/>
        </p:nvPicPr>
        <p:blipFill>
          <a:blip r:embed="rId3">
            <a:alphaModFix/>
          </a:blip>
          <a:stretch>
            <a:fillRect/>
          </a:stretch>
        </p:blipFill>
        <p:spPr>
          <a:xfrm>
            <a:off x="245875" y="1965250"/>
            <a:ext cx="4220600" cy="2651675"/>
          </a:xfrm>
          <a:prstGeom prst="rect">
            <a:avLst/>
          </a:prstGeom>
          <a:noFill/>
          <a:ln>
            <a:noFill/>
          </a:ln>
        </p:spPr>
      </p:pic>
      <p:sp>
        <p:nvSpPr>
          <p:cNvPr id="136" name="Google Shape;136;p22"/>
          <p:cNvSpPr txBox="1"/>
          <p:nvPr/>
        </p:nvSpPr>
        <p:spPr>
          <a:xfrm>
            <a:off x="311700" y="27225"/>
            <a:ext cx="8171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200" b="1">
                <a:solidFill>
                  <a:srgbClr val="C27BA0"/>
                </a:solidFill>
              </a:rPr>
              <a:t>ISAIA 41:10 - Lucia Pia Daclon</a:t>
            </a:r>
            <a:endParaRPr sz="3200" b="1">
              <a:solidFill>
                <a:srgbClr val="C27BA0"/>
              </a:solidFill>
            </a:endParaRPr>
          </a:p>
        </p:txBody>
      </p:sp>
      <p:sp>
        <p:nvSpPr>
          <p:cNvPr id="137" name="Google Shape;137;p22"/>
          <p:cNvSpPr txBox="1"/>
          <p:nvPr/>
        </p:nvSpPr>
        <p:spPr>
          <a:xfrm>
            <a:off x="4616925" y="1843075"/>
            <a:ext cx="42597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t>Mi ha colpito molto questa citazione perchè questa frase mi insegna ad essere più fiduciosa e speranzosa nella mia relazione con Dio. Inoltre penso che questa frase possa essere correlata al discorso della giustizia sociale in quanto Dio offre il suo aiuto non al singolo individuo ma a qualsiasi essere umano che ne ha bisogno, senza distinzioni di età, nazionalità o genere.</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3" name="Google Shape;143;p23"/>
          <p:cNvSpPr txBox="1">
            <a:spLocks noGrp="1"/>
          </p:cNvSpPr>
          <p:nvPr>
            <p:ph type="title"/>
          </p:nvPr>
        </p:nvSpPr>
        <p:spPr>
          <a:xfrm>
            <a:off x="-1226625" y="410650"/>
            <a:ext cx="54291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990"/>
              <a:buFont typeface="Arial"/>
              <a:buNone/>
            </a:pPr>
            <a:r>
              <a:rPr lang="it" sz="3359" b="1">
                <a:solidFill>
                  <a:srgbClr val="000000"/>
                </a:solidFill>
                <a:latin typeface="Amatic SC"/>
                <a:ea typeface="Amatic SC"/>
                <a:cs typeface="Amatic SC"/>
                <a:sym typeface="Amatic SC"/>
              </a:rPr>
              <a:t>Giovanni 13, 15-16 </a:t>
            </a:r>
            <a:endParaRPr sz="3359" b="1">
              <a:solidFill>
                <a:srgbClr val="000000"/>
              </a:solidFill>
              <a:latin typeface="Amatic SC"/>
              <a:ea typeface="Amatic SC"/>
              <a:cs typeface="Amatic SC"/>
              <a:sym typeface="Amatic SC"/>
            </a:endParaRPr>
          </a:p>
          <a:p>
            <a:pPr marL="0" lvl="0" indent="0" algn="l" rtl="0">
              <a:spcBef>
                <a:spcPts val="0"/>
              </a:spcBef>
              <a:spcAft>
                <a:spcPts val="0"/>
              </a:spcAft>
              <a:buSzPts val="990"/>
              <a:buNone/>
            </a:pPr>
            <a:endParaRPr sz="3720" b="1"/>
          </a:p>
        </p:txBody>
      </p:sp>
      <p:sp>
        <p:nvSpPr>
          <p:cNvPr id="144" name="Google Shape;144;p23"/>
          <p:cNvSpPr txBox="1">
            <a:spLocks noGrp="1"/>
          </p:cNvSpPr>
          <p:nvPr>
            <p:ph type="body" idx="1"/>
          </p:nvPr>
        </p:nvSpPr>
        <p:spPr>
          <a:xfrm>
            <a:off x="311700" y="983350"/>
            <a:ext cx="8520600" cy="20874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1200"/>
              </a:spcAft>
              <a:buSzPts val="688"/>
              <a:buNone/>
            </a:pPr>
            <a:r>
              <a:rPr lang="it" sz="1225" b="1">
                <a:solidFill>
                  <a:schemeClr val="dk1"/>
                </a:solidFill>
                <a:latin typeface="Times New Roman"/>
                <a:ea typeface="Times New Roman"/>
                <a:cs typeface="Times New Roman"/>
                <a:sym typeface="Times New Roman"/>
              </a:rPr>
              <a:t>«Se dunque io, il Signore e il Maestro, ho lavato i vostri piedi, anche voi dovete lavarvi i piedi gli uni gli altri. Vi ho dato infatti l'esempio, perché come ho fatto io, facciate anche voi» (Giovanni 13, 15-16).</a:t>
            </a:r>
            <a:endParaRPr sz="1225" b="1"/>
          </a:p>
        </p:txBody>
      </p:sp>
      <p:sp>
        <p:nvSpPr>
          <p:cNvPr id="145" name="Google Shape;145;p23"/>
          <p:cNvSpPr txBox="1"/>
          <p:nvPr/>
        </p:nvSpPr>
        <p:spPr>
          <a:xfrm>
            <a:off x="311700" y="1422375"/>
            <a:ext cx="5601000" cy="3879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it" sz="1500"/>
              <a:t>I</a:t>
            </a:r>
            <a:r>
              <a:rPr lang="it" sz="1500">
                <a:latin typeface="Times New Roman"/>
                <a:ea typeface="Times New Roman"/>
                <a:cs typeface="Times New Roman"/>
                <a:sym typeface="Times New Roman"/>
              </a:rPr>
              <a:t>n questa citazione di Giacomo è racchiuso il concetto fondamentale che bisogna comprendere se si vuole trattare il tema della giustizia sociale. Il messaggio che trasmette è quello dell’amore verso il prossimo e della collaborazione. Giacomo fa capire che siamo tutti uguali, non ci sono persone più o meno importanti quando si tratta di giustizia sociale e che quindi nessuno si deve tirare indietro quando si tratta di compiere un’ opera di bene o di aiutare il prossimo. Spesso accade che ci siano persone maggiormente prese in considerazione dalla società e con privilegi più grandi rispetto ad altre che invece restano emarginate e senza nessun tipo di aiuto. É necessaria, quindi, una collaborazione da parte di tutti per riuscire a vivere in un mondo migliore e non bisogna considerarsi superiori rispetto a qualcun altro per nessun motivo, al contrario se si vede una persona in uno stato di difficoltà è importante fare tutto ciò che ci è possibile per aiutarla perché solo in questo modo riusciremo a trovare una soluzione ai problemi creati dall’ingiustizia sociale.</a:t>
            </a:r>
            <a:endParaRPr sz="1500">
              <a:latin typeface="Times New Roman"/>
              <a:ea typeface="Times New Roman"/>
              <a:cs typeface="Times New Roman"/>
              <a:sym typeface="Times New Roman"/>
            </a:endParaRPr>
          </a:p>
        </p:txBody>
      </p:sp>
      <p:pic>
        <p:nvPicPr>
          <p:cNvPr id="146" name="Google Shape;146;p23"/>
          <p:cNvPicPr preferRelativeResize="0"/>
          <p:nvPr/>
        </p:nvPicPr>
        <p:blipFill>
          <a:blip r:embed="rId4">
            <a:alphaModFix/>
          </a:blip>
          <a:stretch>
            <a:fillRect/>
          </a:stretch>
        </p:blipFill>
        <p:spPr>
          <a:xfrm>
            <a:off x="6370350" y="2076850"/>
            <a:ext cx="2552450" cy="1620400"/>
          </a:xfrm>
          <a:prstGeom prst="rect">
            <a:avLst/>
          </a:prstGeom>
          <a:noFill/>
          <a:ln>
            <a:noFill/>
          </a:ln>
        </p:spPr>
      </p:pic>
      <p:pic>
        <p:nvPicPr>
          <p:cNvPr id="147" name="Google Shape;147;p23"/>
          <p:cNvPicPr preferRelativeResize="0"/>
          <p:nvPr/>
        </p:nvPicPr>
        <p:blipFill>
          <a:blip r:embed="rId5">
            <a:alphaModFix/>
          </a:blip>
          <a:stretch>
            <a:fillRect/>
          </a:stretch>
        </p:blipFill>
        <p:spPr>
          <a:xfrm>
            <a:off x="5852950" y="2867825"/>
            <a:ext cx="2282995" cy="2047199"/>
          </a:xfrm>
          <a:prstGeom prst="rect">
            <a:avLst/>
          </a:prstGeom>
          <a:noFill/>
          <a:ln>
            <a:noFill/>
          </a:ln>
        </p:spPr>
      </p:pic>
      <p:sp>
        <p:nvSpPr>
          <p:cNvPr id="148" name="Google Shape;148;p23"/>
          <p:cNvSpPr txBox="1"/>
          <p:nvPr/>
        </p:nvSpPr>
        <p:spPr>
          <a:xfrm>
            <a:off x="7969500" y="4254525"/>
            <a:ext cx="117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b="1">
                <a:latin typeface="Times New Roman"/>
                <a:ea typeface="Times New Roman"/>
                <a:cs typeface="Times New Roman"/>
                <a:sym typeface="Times New Roman"/>
              </a:rPr>
              <a:t>Flavia Tuzza</a:t>
            </a:r>
            <a:endParaRPr b="1">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solidFill>
                  <a:srgbClr val="0B5394"/>
                </a:solidFill>
              </a:rPr>
              <a:t> </a:t>
            </a:r>
            <a:endParaRPr>
              <a:solidFill>
                <a:srgbClr val="0B5394"/>
              </a:solidFill>
            </a:endParaRPr>
          </a:p>
        </p:txBody>
      </p:sp>
      <p:sp>
        <p:nvSpPr>
          <p:cNvPr id="154" name="Google Shape;154;p24"/>
          <p:cNvSpPr txBox="1">
            <a:spLocks noGrp="1"/>
          </p:cNvSpPr>
          <p:nvPr>
            <p:ph type="body" idx="1"/>
          </p:nvPr>
        </p:nvSpPr>
        <p:spPr>
          <a:xfrm>
            <a:off x="311700" y="408150"/>
            <a:ext cx="6080700" cy="40371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it" sz="1791" b="1">
                <a:latin typeface="Calibri"/>
                <a:ea typeface="Calibri"/>
                <a:cs typeface="Calibri"/>
                <a:sym typeface="Calibri"/>
              </a:rPr>
              <a:t>La giustizia sociale si basa sui concetti di diritti e di uguaglianza. </a:t>
            </a:r>
            <a:endParaRPr sz="1791" b="1">
              <a:latin typeface="Calibri"/>
              <a:ea typeface="Calibri"/>
              <a:cs typeface="Calibri"/>
              <a:sym typeface="Calibri"/>
            </a:endParaRPr>
          </a:p>
          <a:p>
            <a:pPr marL="0" lvl="0" indent="0" algn="l" rtl="0">
              <a:spcBef>
                <a:spcPts val="1200"/>
              </a:spcBef>
              <a:spcAft>
                <a:spcPts val="0"/>
              </a:spcAft>
              <a:buNone/>
            </a:pPr>
            <a:r>
              <a:rPr lang="it" sz="1791" b="1">
                <a:latin typeface="Calibri"/>
                <a:ea typeface="Calibri"/>
                <a:cs typeface="Calibri"/>
                <a:sym typeface="Calibri"/>
              </a:rPr>
              <a:t>La Bibbia ci insegna che Dio è un Dio di giustizia. Spesso fa riferimento alle persone che non erano in grado di badare a loro stesse e che non avevano alcun mezzo di sostentamento. </a:t>
            </a:r>
            <a:endParaRPr sz="1791" b="1">
              <a:latin typeface="Calibri"/>
              <a:ea typeface="Calibri"/>
              <a:cs typeface="Calibri"/>
              <a:sym typeface="Calibri"/>
            </a:endParaRPr>
          </a:p>
          <a:p>
            <a:pPr marL="0" lvl="0" indent="0" algn="l" rtl="0">
              <a:spcBef>
                <a:spcPts val="1200"/>
              </a:spcBef>
              <a:spcAft>
                <a:spcPts val="0"/>
              </a:spcAft>
              <a:buNone/>
            </a:pPr>
            <a:r>
              <a:rPr lang="it" sz="1791" b="1">
                <a:latin typeface="Calibri"/>
                <a:ea typeface="Calibri"/>
                <a:cs typeface="Calibri"/>
                <a:sym typeface="Calibri"/>
              </a:rPr>
              <a:t>Giovanni 2:29 “</a:t>
            </a:r>
            <a:r>
              <a:rPr lang="it" sz="1791" b="1" i="1">
                <a:latin typeface="Calibri"/>
                <a:ea typeface="Calibri"/>
                <a:cs typeface="Calibri"/>
                <a:sym typeface="Calibri"/>
              </a:rPr>
              <a:t>Se sapete che egli è giusto sappiate che anche quelli che praticano la giustizia sono nati da lui</a:t>
            </a:r>
            <a:r>
              <a:rPr lang="it" sz="1791" b="1">
                <a:latin typeface="Calibri"/>
                <a:ea typeface="Calibri"/>
                <a:cs typeface="Calibri"/>
                <a:sym typeface="Calibri"/>
              </a:rPr>
              <a:t>” </a:t>
            </a:r>
            <a:endParaRPr sz="1791" b="1">
              <a:latin typeface="Calibri"/>
              <a:ea typeface="Calibri"/>
              <a:cs typeface="Calibri"/>
              <a:sym typeface="Calibri"/>
            </a:endParaRPr>
          </a:p>
          <a:p>
            <a:pPr marL="0" lvl="0" indent="0" algn="l" rtl="0">
              <a:spcBef>
                <a:spcPts val="1200"/>
              </a:spcBef>
              <a:spcAft>
                <a:spcPts val="0"/>
              </a:spcAft>
              <a:buNone/>
            </a:pPr>
            <a:r>
              <a:rPr lang="it" sz="1791" b="1">
                <a:latin typeface="Calibri"/>
                <a:ea typeface="Calibri"/>
                <a:cs typeface="Calibri"/>
                <a:sym typeface="Calibri"/>
              </a:rPr>
              <a:t>Matteo 22:39 “</a:t>
            </a:r>
            <a:r>
              <a:rPr lang="it" sz="1791" b="1" i="1">
                <a:latin typeface="Calibri"/>
                <a:ea typeface="Calibri"/>
                <a:cs typeface="Calibri"/>
                <a:sym typeface="Calibri"/>
              </a:rPr>
              <a:t>Ama il tuo prossimo come te stesso</a:t>
            </a:r>
            <a:r>
              <a:rPr lang="it" sz="1791" b="1">
                <a:latin typeface="Calibri"/>
                <a:ea typeface="Calibri"/>
                <a:cs typeface="Calibri"/>
                <a:sym typeface="Calibri"/>
              </a:rPr>
              <a:t>” </a:t>
            </a:r>
            <a:endParaRPr sz="1791" b="1">
              <a:latin typeface="Calibri"/>
              <a:ea typeface="Calibri"/>
              <a:cs typeface="Calibri"/>
              <a:sym typeface="Calibri"/>
            </a:endParaRPr>
          </a:p>
          <a:p>
            <a:pPr marL="0" lvl="0" indent="0" algn="l" rtl="0">
              <a:spcBef>
                <a:spcPts val="1200"/>
              </a:spcBef>
              <a:spcAft>
                <a:spcPts val="0"/>
              </a:spcAft>
              <a:buNone/>
            </a:pPr>
            <a:r>
              <a:rPr lang="it" sz="1791" b="1">
                <a:latin typeface="Calibri"/>
                <a:ea typeface="Calibri"/>
                <a:cs typeface="Calibri"/>
                <a:sym typeface="Calibri"/>
              </a:rPr>
              <a:t> Io credo che il concetto di giustizia sociale sia presente costantemente. Infatti, la giustizia è un’azione che, per fede, dovrebbe emergere nella nostra vita quotidiana. </a:t>
            </a:r>
            <a:endParaRPr sz="1791" b="1">
              <a:latin typeface="Calibri"/>
              <a:ea typeface="Calibri"/>
              <a:cs typeface="Calibri"/>
              <a:sym typeface="Calibri"/>
            </a:endParaRPr>
          </a:p>
          <a:p>
            <a:pPr marL="0" lvl="0" indent="0" algn="l" rtl="0">
              <a:spcBef>
                <a:spcPts val="1200"/>
              </a:spcBef>
              <a:spcAft>
                <a:spcPts val="1200"/>
              </a:spcAft>
              <a:buNone/>
            </a:pPr>
            <a:endParaRPr sz="1600">
              <a:latin typeface="Calibri"/>
              <a:ea typeface="Calibri"/>
              <a:cs typeface="Calibri"/>
              <a:sym typeface="Calibri"/>
            </a:endParaRPr>
          </a:p>
        </p:txBody>
      </p:sp>
      <p:pic>
        <p:nvPicPr>
          <p:cNvPr id="155" name="Google Shape;155;p24"/>
          <p:cNvPicPr preferRelativeResize="0"/>
          <p:nvPr/>
        </p:nvPicPr>
        <p:blipFill>
          <a:blip r:embed="rId3">
            <a:alphaModFix/>
          </a:blip>
          <a:stretch>
            <a:fillRect/>
          </a:stretch>
        </p:blipFill>
        <p:spPr>
          <a:xfrm>
            <a:off x="6392400" y="1638401"/>
            <a:ext cx="2439850" cy="2532900"/>
          </a:xfrm>
          <a:prstGeom prst="rect">
            <a:avLst/>
          </a:prstGeom>
          <a:noFill/>
          <a:ln>
            <a:noFill/>
          </a:ln>
        </p:spPr>
      </p:pic>
      <p:pic>
        <p:nvPicPr>
          <p:cNvPr id="156" name="Google Shape;156;p24"/>
          <p:cNvPicPr preferRelativeResize="0"/>
          <p:nvPr/>
        </p:nvPicPr>
        <p:blipFill>
          <a:blip r:embed="rId4">
            <a:alphaModFix/>
          </a:blip>
          <a:stretch>
            <a:fillRect/>
          </a:stretch>
        </p:blipFill>
        <p:spPr>
          <a:xfrm>
            <a:off x="5581050" y="3716025"/>
            <a:ext cx="1630600" cy="1306600"/>
          </a:xfrm>
          <a:prstGeom prst="rect">
            <a:avLst/>
          </a:prstGeom>
          <a:noFill/>
          <a:ln>
            <a:noFill/>
          </a:ln>
        </p:spPr>
      </p:pic>
      <p:sp>
        <p:nvSpPr>
          <p:cNvPr id="157" name="Google Shape;157;p24"/>
          <p:cNvSpPr txBox="1"/>
          <p:nvPr/>
        </p:nvSpPr>
        <p:spPr>
          <a:xfrm>
            <a:off x="7284300" y="4409425"/>
            <a:ext cx="154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b="1">
                <a:solidFill>
                  <a:srgbClr val="434343"/>
                </a:solidFill>
              </a:rPr>
              <a:t>Federica Zlatov</a:t>
            </a:r>
            <a:endParaRPr b="1">
              <a:solidFill>
                <a:srgbClr val="43434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311700" y="395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solidFill>
                  <a:srgbClr val="0B5394"/>
                </a:solidFill>
              </a:rPr>
              <a:t>Matteo 5:19-20 </a:t>
            </a:r>
            <a:r>
              <a:rPr lang="it"/>
              <a:t>                                           </a:t>
            </a:r>
            <a:r>
              <a:rPr lang="it">
                <a:solidFill>
                  <a:srgbClr val="3D85C6"/>
                </a:solidFill>
              </a:rPr>
              <a:t> </a:t>
            </a:r>
            <a:r>
              <a:rPr lang="it" sz="1800">
                <a:solidFill>
                  <a:srgbClr val="3D85C6"/>
                </a:solidFill>
              </a:rPr>
              <a:t>Matteo Finucci </a:t>
            </a:r>
            <a:r>
              <a:rPr lang="it"/>
              <a:t>                                         </a:t>
            </a:r>
            <a:endParaRPr/>
          </a:p>
        </p:txBody>
      </p:sp>
      <p:sp>
        <p:nvSpPr>
          <p:cNvPr id="163" name="Google Shape;163;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it" sz="1350" i="1">
                <a:solidFill>
                  <a:srgbClr val="1E2633"/>
                </a:solidFill>
                <a:highlight>
                  <a:srgbClr val="FFFFFF"/>
                </a:highlight>
                <a:latin typeface="Merriweather"/>
                <a:ea typeface="Merriweather"/>
                <a:cs typeface="Merriweather"/>
                <a:sym typeface="Merriweather"/>
              </a:rPr>
              <a:t>“Chi dunque avrà violato uno di questi minimi comandamenti e avrà così insegnato agli uomini, sarà chiamato minimo nel regno dei cieli; ma chi li avrà messi in pratica e insegnati sarà chiamato grande nel regno dei cieli.  Poiché io vi dico che se la vostra giustizia non supera quella degli scribi e dei farisei, non entrerete affatto nel regno dei cieli.” </a:t>
            </a:r>
            <a:r>
              <a:rPr lang="it" sz="1350">
                <a:solidFill>
                  <a:srgbClr val="1E2633"/>
                </a:solidFill>
                <a:highlight>
                  <a:srgbClr val="FFFFFF"/>
                </a:highlight>
                <a:latin typeface="Merriweather"/>
                <a:ea typeface="Merriweather"/>
                <a:cs typeface="Merriweather"/>
                <a:sym typeface="Merriweather"/>
              </a:rPr>
              <a:t>Matteo 5:19-20.</a:t>
            </a:r>
            <a:endParaRPr sz="1350">
              <a:solidFill>
                <a:srgbClr val="1E2633"/>
              </a:solidFill>
              <a:highlight>
                <a:srgbClr val="FFFFFF"/>
              </a:highlight>
              <a:latin typeface="Merriweather"/>
              <a:ea typeface="Merriweather"/>
              <a:cs typeface="Merriweather"/>
              <a:sym typeface="Merriweather"/>
            </a:endParaRPr>
          </a:p>
          <a:p>
            <a:pPr marL="0" lvl="0" indent="0" algn="l" rtl="0">
              <a:spcBef>
                <a:spcPts val="1200"/>
              </a:spcBef>
              <a:spcAft>
                <a:spcPts val="0"/>
              </a:spcAft>
              <a:buNone/>
            </a:pPr>
            <a:r>
              <a:rPr lang="it" sz="1350">
                <a:solidFill>
                  <a:srgbClr val="1E2633"/>
                </a:solidFill>
                <a:highlight>
                  <a:srgbClr val="FFFFFF"/>
                </a:highlight>
                <a:latin typeface="Merriweather"/>
                <a:ea typeface="Merriweather"/>
                <a:cs typeface="Merriweather"/>
                <a:sym typeface="Merriweather"/>
              </a:rPr>
              <a:t>La giustizia molto spesso non si ottiene con la pace ma  è</a:t>
            </a:r>
            <a:endParaRPr sz="1350">
              <a:solidFill>
                <a:srgbClr val="1E2633"/>
              </a:solidFill>
              <a:highlight>
                <a:srgbClr val="FFFFFF"/>
              </a:highlight>
              <a:latin typeface="Merriweather"/>
              <a:ea typeface="Merriweather"/>
              <a:cs typeface="Merriweather"/>
              <a:sym typeface="Merriweather"/>
            </a:endParaRPr>
          </a:p>
          <a:p>
            <a:pPr marL="0" lvl="0" indent="0" algn="l" rtl="0">
              <a:spcBef>
                <a:spcPts val="1200"/>
              </a:spcBef>
              <a:spcAft>
                <a:spcPts val="0"/>
              </a:spcAft>
              <a:buNone/>
            </a:pPr>
            <a:r>
              <a:rPr lang="it" sz="1350">
                <a:solidFill>
                  <a:srgbClr val="1E2633"/>
                </a:solidFill>
                <a:highlight>
                  <a:srgbClr val="FFFFFF"/>
                </a:highlight>
                <a:latin typeface="Merriweather"/>
                <a:ea typeface="Merriweather"/>
                <a:cs typeface="Merriweather"/>
                <a:sym typeface="Merriweather"/>
              </a:rPr>
              <a:t> fondamentale per quest’ultima</a:t>
            </a:r>
            <a:endParaRPr sz="1350">
              <a:solidFill>
                <a:srgbClr val="1E2633"/>
              </a:solidFill>
              <a:highlight>
                <a:srgbClr val="FFFFFF"/>
              </a:highlight>
              <a:latin typeface="Merriweather"/>
              <a:ea typeface="Merriweather"/>
              <a:cs typeface="Merriweather"/>
              <a:sym typeface="Merriweather"/>
            </a:endParaRPr>
          </a:p>
          <a:p>
            <a:pPr marL="0" lvl="0" indent="0" algn="l" rtl="0">
              <a:spcBef>
                <a:spcPts val="1200"/>
              </a:spcBef>
              <a:spcAft>
                <a:spcPts val="0"/>
              </a:spcAft>
              <a:buNone/>
            </a:pPr>
            <a:endParaRPr sz="1350">
              <a:solidFill>
                <a:srgbClr val="1E2633"/>
              </a:solidFill>
              <a:highlight>
                <a:srgbClr val="FFFFFF"/>
              </a:highlight>
              <a:latin typeface="Merriweather"/>
              <a:ea typeface="Merriweather"/>
              <a:cs typeface="Merriweather"/>
              <a:sym typeface="Merriweather"/>
            </a:endParaRPr>
          </a:p>
          <a:p>
            <a:pPr marL="0" lvl="0" indent="0" algn="l" rtl="0">
              <a:spcBef>
                <a:spcPts val="1200"/>
              </a:spcBef>
              <a:spcAft>
                <a:spcPts val="0"/>
              </a:spcAft>
              <a:buNone/>
            </a:pPr>
            <a:endParaRPr sz="1350">
              <a:solidFill>
                <a:srgbClr val="1E2633"/>
              </a:solidFill>
              <a:highlight>
                <a:srgbClr val="FFFFFF"/>
              </a:highlight>
              <a:latin typeface="Merriweather"/>
              <a:ea typeface="Merriweather"/>
              <a:cs typeface="Merriweather"/>
              <a:sym typeface="Merriweather"/>
            </a:endParaRPr>
          </a:p>
          <a:p>
            <a:pPr marL="0" lvl="0" indent="0" algn="l" rtl="0">
              <a:spcBef>
                <a:spcPts val="1200"/>
              </a:spcBef>
              <a:spcAft>
                <a:spcPts val="0"/>
              </a:spcAft>
              <a:buNone/>
            </a:pPr>
            <a:endParaRPr sz="1350">
              <a:solidFill>
                <a:srgbClr val="1E2633"/>
              </a:solidFill>
              <a:highlight>
                <a:srgbClr val="FFFFFF"/>
              </a:highlight>
              <a:latin typeface="Merriweather"/>
              <a:ea typeface="Merriweather"/>
              <a:cs typeface="Merriweather"/>
              <a:sym typeface="Merriweather"/>
            </a:endParaRPr>
          </a:p>
          <a:p>
            <a:pPr marL="0" lvl="0" indent="0" algn="l" rtl="0">
              <a:spcBef>
                <a:spcPts val="1200"/>
              </a:spcBef>
              <a:spcAft>
                <a:spcPts val="1200"/>
              </a:spcAft>
              <a:buNone/>
            </a:pPr>
            <a:endParaRPr sz="1350">
              <a:solidFill>
                <a:srgbClr val="1E2633"/>
              </a:solidFill>
              <a:highlight>
                <a:srgbClr val="FFFFFF"/>
              </a:highlight>
              <a:latin typeface="Merriweather"/>
              <a:ea typeface="Merriweather"/>
              <a:cs typeface="Merriweather"/>
              <a:sym typeface="Merriweather"/>
            </a:endParaRPr>
          </a:p>
        </p:txBody>
      </p:sp>
      <p:pic>
        <p:nvPicPr>
          <p:cNvPr id="164" name="Google Shape;164;p25"/>
          <p:cNvPicPr preferRelativeResize="0"/>
          <p:nvPr/>
        </p:nvPicPr>
        <p:blipFill>
          <a:blip r:embed="rId3">
            <a:alphaModFix/>
          </a:blip>
          <a:stretch>
            <a:fillRect/>
          </a:stretch>
        </p:blipFill>
        <p:spPr>
          <a:xfrm>
            <a:off x="5676450" y="2425750"/>
            <a:ext cx="3467550" cy="2717750"/>
          </a:xfrm>
          <a:prstGeom prst="rect">
            <a:avLst/>
          </a:prstGeom>
          <a:noFill/>
          <a:ln>
            <a:noFill/>
          </a:ln>
        </p:spPr>
      </p:pic>
      <p:pic>
        <p:nvPicPr>
          <p:cNvPr id="165" name="Google Shape;165;p25"/>
          <p:cNvPicPr preferRelativeResize="0"/>
          <p:nvPr/>
        </p:nvPicPr>
        <p:blipFill>
          <a:blip r:embed="rId4">
            <a:alphaModFix/>
          </a:blip>
          <a:stretch>
            <a:fillRect/>
          </a:stretch>
        </p:blipFill>
        <p:spPr>
          <a:xfrm>
            <a:off x="0" y="3011725"/>
            <a:ext cx="4040425" cy="2131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42800" y="431250"/>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Clr>
                <a:schemeClr val="dk1"/>
              </a:buClr>
              <a:buSzPts val="1100"/>
              <a:buFont typeface="Arial"/>
              <a:buNone/>
            </a:pPr>
            <a:r>
              <a:rPr lang="it" sz="1350" b="1">
                <a:solidFill>
                  <a:srgbClr val="1E2633"/>
                </a:solidFill>
                <a:highlight>
                  <a:srgbClr val="FFFFFF"/>
                </a:highlight>
                <a:latin typeface="Merriweather"/>
                <a:ea typeface="Merriweather"/>
                <a:cs typeface="Merriweather"/>
                <a:sym typeface="Merriweather"/>
              </a:rPr>
              <a:t>Matteo 5:6.   </a:t>
            </a:r>
            <a:r>
              <a:rPr lang="it" sz="1350">
                <a:solidFill>
                  <a:srgbClr val="1E2633"/>
                </a:solidFill>
                <a:highlight>
                  <a:srgbClr val="FFFFFF"/>
                </a:highlight>
                <a:latin typeface="Merriweather"/>
                <a:ea typeface="Merriweather"/>
                <a:cs typeface="Merriweather"/>
                <a:sym typeface="Merriweather"/>
              </a:rPr>
              <a:t>                                                        </a:t>
            </a:r>
            <a:r>
              <a:rPr lang="it" sz="1350" b="1" i="1">
                <a:solidFill>
                  <a:srgbClr val="1E2633"/>
                </a:solidFill>
                <a:highlight>
                  <a:srgbClr val="FFFFFF"/>
                </a:highlight>
                <a:latin typeface="Merriweather"/>
                <a:ea typeface="Merriweather"/>
                <a:cs typeface="Merriweather"/>
                <a:sym typeface="Merriweather"/>
              </a:rPr>
              <a:t>  Filippo Gallottini</a:t>
            </a:r>
            <a:endParaRPr b="1" i="1"/>
          </a:p>
        </p:txBody>
      </p:sp>
      <p:sp>
        <p:nvSpPr>
          <p:cNvPr id="61" name="Google Shape;61;p14"/>
          <p:cNvSpPr txBox="1">
            <a:spLocks noGrp="1"/>
          </p:cNvSpPr>
          <p:nvPr>
            <p:ph type="body" idx="1"/>
          </p:nvPr>
        </p:nvSpPr>
        <p:spPr>
          <a:xfrm>
            <a:off x="274950" y="1003950"/>
            <a:ext cx="8520600" cy="350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350" i="1">
                <a:solidFill>
                  <a:srgbClr val="1E2633"/>
                </a:solidFill>
                <a:highlight>
                  <a:srgbClr val="FFFFFF"/>
                </a:highlight>
                <a:latin typeface="Merriweather"/>
                <a:ea typeface="Merriweather"/>
                <a:cs typeface="Merriweather"/>
                <a:sym typeface="Merriweather"/>
              </a:rPr>
              <a:t>“Beati quelli che sono affamati e assetati di giustizia, perché saranno saziati.”</a:t>
            </a:r>
            <a:r>
              <a:rPr lang="it" sz="1350">
                <a:solidFill>
                  <a:srgbClr val="1E2633"/>
                </a:solidFill>
                <a:highlight>
                  <a:srgbClr val="FFFFFF"/>
                </a:highlight>
                <a:latin typeface="Merriweather"/>
                <a:ea typeface="Merriweather"/>
                <a:cs typeface="Merriweather"/>
                <a:sym typeface="Merriweather"/>
              </a:rPr>
              <a:t> Matteo 5:6.</a:t>
            </a:r>
            <a:endParaRPr sz="1350">
              <a:solidFill>
                <a:srgbClr val="1E2633"/>
              </a:solidFill>
              <a:highlight>
                <a:srgbClr val="FFFFFF"/>
              </a:highlight>
              <a:latin typeface="Merriweather"/>
              <a:ea typeface="Merriweather"/>
              <a:cs typeface="Merriweather"/>
              <a:sym typeface="Merriweather"/>
            </a:endParaRPr>
          </a:p>
          <a:p>
            <a:pPr marL="0" lvl="0" indent="0" algn="l" rtl="0">
              <a:spcBef>
                <a:spcPts val="1200"/>
              </a:spcBef>
              <a:spcAft>
                <a:spcPts val="0"/>
              </a:spcAft>
              <a:buNone/>
            </a:pPr>
            <a:r>
              <a:rPr lang="it" sz="1350">
                <a:solidFill>
                  <a:srgbClr val="1E2633"/>
                </a:solidFill>
                <a:highlight>
                  <a:srgbClr val="FFFFFF"/>
                </a:highlight>
                <a:latin typeface="Merriweather"/>
                <a:ea typeface="Merriweather"/>
                <a:cs typeface="Merriweather"/>
                <a:sym typeface="Merriweather"/>
              </a:rPr>
              <a:t>Le persone devono continuare a lottare per tutte le disuguaglianze perché, come dice la citazione di Matteo, le persone devono essere assetati  di giustizia. Nella giornata per la giustizia sociale, si cerca di invitare le persone a contribuire, ad essere affamati nel diminuire la povertà, le disuguaglianze e le persecuzioni. Tutti contribuendo possiamo essere saziati, come finisce la citazione.                 </a:t>
            </a:r>
            <a:endParaRPr sz="1350">
              <a:solidFill>
                <a:srgbClr val="1E2633"/>
              </a:solidFill>
              <a:highlight>
                <a:srgbClr val="FFFFFF"/>
              </a:highlight>
              <a:latin typeface="Merriweather"/>
              <a:ea typeface="Merriweather"/>
              <a:cs typeface="Merriweather"/>
              <a:sym typeface="Merriweather"/>
            </a:endParaRPr>
          </a:p>
          <a:p>
            <a:pPr marL="0" lvl="0" indent="0" algn="l" rtl="0">
              <a:spcBef>
                <a:spcPts val="1200"/>
              </a:spcBef>
              <a:spcAft>
                <a:spcPts val="1200"/>
              </a:spcAft>
              <a:buNone/>
            </a:pPr>
            <a:r>
              <a:rPr lang="it" sz="1350">
                <a:solidFill>
                  <a:srgbClr val="1E2633"/>
                </a:solidFill>
                <a:highlight>
                  <a:srgbClr val="FFFFFF"/>
                </a:highlight>
                <a:latin typeface="Merriweather"/>
                <a:ea typeface="Merriweather"/>
                <a:cs typeface="Merriweather"/>
                <a:sym typeface="Merriweather"/>
              </a:rPr>
              <a:t>                                                                  </a:t>
            </a:r>
            <a:endParaRPr sz="1350">
              <a:solidFill>
                <a:srgbClr val="1E2633"/>
              </a:solidFill>
              <a:highlight>
                <a:srgbClr val="FFFFFF"/>
              </a:highlight>
              <a:latin typeface="Merriweather"/>
              <a:ea typeface="Merriweather"/>
              <a:cs typeface="Merriweather"/>
              <a:sym typeface="Merriweather"/>
            </a:endParaRPr>
          </a:p>
        </p:txBody>
      </p:sp>
      <p:pic>
        <p:nvPicPr>
          <p:cNvPr id="62" name="Google Shape;62;p14"/>
          <p:cNvPicPr preferRelativeResize="0"/>
          <p:nvPr/>
        </p:nvPicPr>
        <p:blipFill>
          <a:blip r:embed="rId3">
            <a:alphaModFix/>
          </a:blip>
          <a:stretch>
            <a:fillRect/>
          </a:stretch>
        </p:blipFill>
        <p:spPr>
          <a:xfrm>
            <a:off x="5078875" y="2499925"/>
            <a:ext cx="4160375" cy="2662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39000" y="84625"/>
            <a:ext cx="8520600" cy="4464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Clr>
                <a:schemeClr val="dk1"/>
              </a:buClr>
              <a:buSzPct val="51162"/>
              <a:buFont typeface="Arial"/>
              <a:buNone/>
            </a:pPr>
            <a:r>
              <a:rPr lang="it" sz="2150" b="1" i="1">
                <a:solidFill>
                  <a:srgbClr val="1E2633"/>
                </a:solidFill>
                <a:highlight>
                  <a:srgbClr val="FFFFFF"/>
                </a:highlight>
                <a:latin typeface="Merriweather"/>
                <a:ea typeface="Merriweather"/>
                <a:cs typeface="Merriweather"/>
                <a:sym typeface="Merriweather"/>
              </a:rPr>
              <a:t>Romani 6:13; </a:t>
            </a:r>
            <a:r>
              <a:rPr lang="it" sz="1705" i="1">
                <a:solidFill>
                  <a:srgbClr val="1E2633"/>
                </a:solidFill>
                <a:highlight>
                  <a:srgbClr val="FFFFFF"/>
                </a:highlight>
                <a:latin typeface="Merriweather"/>
                <a:ea typeface="Merriweather"/>
                <a:cs typeface="Merriweather"/>
                <a:sym typeface="Merriweather"/>
              </a:rPr>
              <a:t>Elisa Tripi</a:t>
            </a:r>
            <a:endParaRPr sz="5555" i="1"/>
          </a:p>
        </p:txBody>
      </p:sp>
      <p:sp>
        <p:nvSpPr>
          <p:cNvPr id="68" name="Google Shape;68;p15"/>
          <p:cNvSpPr txBox="1">
            <a:spLocks noGrp="1"/>
          </p:cNvSpPr>
          <p:nvPr>
            <p:ph type="subTitle" idx="1"/>
          </p:nvPr>
        </p:nvSpPr>
        <p:spPr>
          <a:xfrm>
            <a:off x="227075" y="582875"/>
            <a:ext cx="8520600" cy="588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it" sz="1458" i="1">
                <a:solidFill>
                  <a:srgbClr val="1E2633"/>
                </a:solidFill>
                <a:highlight>
                  <a:srgbClr val="FFFFFF"/>
                </a:highlight>
                <a:latin typeface="Merriweather"/>
                <a:ea typeface="Merriweather"/>
                <a:cs typeface="Merriweather"/>
                <a:sym typeface="Merriweather"/>
              </a:rPr>
              <a:t>“E non prestate le vostre membra al peccato, come strumenti d'iniquità; ma presentate voi stessi a Dio, come di morti fatti viventi, e le vostre membra come strumenti di giustizia a Dio.”</a:t>
            </a:r>
            <a:endParaRPr sz="2908"/>
          </a:p>
        </p:txBody>
      </p:sp>
      <p:pic>
        <p:nvPicPr>
          <p:cNvPr id="69" name="Google Shape;69;p15"/>
          <p:cNvPicPr preferRelativeResize="0"/>
          <p:nvPr/>
        </p:nvPicPr>
        <p:blipFill>
          <a:blip r:embed="rId3">
            <a:alphaModFix/>
          </a:blip>
          <a:stretch>
            <a:fillRect/>
          </a:stretch>
        </p:blipFill>
        <p:spPr>
          <a:xfrm>
            <a:off x="0" y="2783325"/>
            <a:ext cx="9144000" cy="2360175"/>
          </a:xfrm>
          <a:prstGeom prst="rect">
            <a:avLst/>
          </a:prstGeom>
          <a:noFill/>
          <a:ln>
            <a:noFill/>
          </a:ln>
        </p:spPr>
      </p:pic>
      <p:sp>
        <p:nvSpPr>
          <p:cNvPr id="70" name="Google Shape;70;p15"/>
          <p:cNvSpPr txBox="1"/>
          <p:nvPr/>
        </p:nvSpPr>
        <p:spPr>
          <a:xfrm>
            <a:off x="227075" y="1401075"/>
            <a:ext cx="2387100" cy="1369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it" sz="1100">
                <a:solidFill>
                  <a:srgbClr val="333333"/>
                </a:solidFill>
                <a:highlight>
                  <a:srgbClr val="FFFFFF"/>
                </a:highlight>
                <a:latin typeface="Merriweather"/>
                <a:ea typeface="Merriweather"/>
                <a:cs typeface="Merriweather"/>
                <a:sym typeface="Merriweather"/>
              </a:rPr>
              <a:t>La</a:t>
            </a:r>
            <a:r>
              <a:rPr lang="it" sz="1100" b="1">
                <a:solidFill>
                  <a:srgbClr val="333333"/>
                </a:solidFill>
                <a:highlight>
                  <a:srgbClr val="FFFFFF"/>
                </a:highlight>
                <a:latin typeface="Merriweather"/>
                <a:ea typeface="Merriweather"/>
                <a:cs typeface="Merriweather"/>
                <a:sym typeface="Merriweather"/>
              </a:rPr>
              <a:t> giustizia sociale</a:t>
            </a:r>
            <a:r>
              <a:rPr lang="it" sz="1100">
                <a:solidFill>
                  <a:srgbClr val="333333"/>
                </a:solidFill>
                <a:highlight>
                  <a:srgbClr val="FFFFFF"/>
                </a:highlight>
                <a:latin typeface="Merriweather"/>
                <a:ea typeface="Merriweather"/>
                <a:cs typeface="Merriweather"/>
                <a:sym typeface="Merriweather"/>
              </a:rPr>
              <a:t> si occupa delle difficoltà  che la società affronta nel mondo del lavoro, dell’istruzione, della assistenza sanitaria, del bisogno economico e adotta le soluzioni per risolverli. </a:t>
            </a:r>
            <a:endParaRPr sz="1100">
              <a:latin typeface="Merriweather"/>
              <a:ea typeface="Merriweather"/>
              <a:cs typeface="Merriweather"/>
              <a:sym typeface="Merriweather"/>
            </a:endParaRPr>
          </a:p>
        </p:txBody>
      </p:sp>
      <p:sp>
        <p:nvSpPr>
          <p:cNvPr id="71" name="Google Shape;71;p15"/>
          <p:cNvSpPr/>
          <p:nvPr/>
        </p:nvSpPr>
        <p:spPr>
          <a:xfrm>
            <a:off x="2650700" y="2096900"/>
            <a:ext cx="1053000" cy="197400"/>
          </a:xfrm>
          <a:prstGeom prst="rightArrow">
            <a:avLst>
              <a:gd name="adj1" fmla="val 50000"/>
              <a:gd name="adj2" fmla="val 500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p:nvPr/>
        </p:nvSpPr>
        <p:spPr>
          <a:xfrm>
            <a:off x="3740225" y="1551525"/>
            <a:ext cx="1824300" cy="1877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it" sz="1100" b="1">
                <a:solidFill>
                  <a:srgbClr val="222222"/>
                </a:solidFill>
                <a:highlight>
                  <a:srgbClr val="FFFFFF"/>
                </a:highlight>
                <a:latin typeface="Merriweather"/>
                <a:ea typeface="Merriweather"/>
                <a:cs typeface="Merriweather"/>
                <a:sym typeface="Merriweather"/>
              </a:rPr>
              <a:t>Giustizia sociale</a:t>
            </a:r>
            <a:r>
              <a:rPr lang="it" sz="1100">
                <a:solidFill>
                  <a:srgbClr val="222222"/>
                </a:solidFill>
                <a:highlight>
                  <a:srgbClr val="FFFFFF"/>
                </a:highlight>
                <a:latin typeface="Merriweather"/>
                <a:ea typeface="Merriweather"/>
                <a:cs typeface="Merriweather"/>
                <a:sym typeface="Merriweather"/>
              </a:rPr>
              <a:t>= rimuovere le barriere che le persone affrontano a causa del genere, dell’età, della razza, dell’appartenenza etnica, della </a:t>
            </a:r>
            <a:r>
              <a:rPr lang="it" sz="1100" b="1">
                <a:solidFill>
                  <a:srgbClr val="222222"/>
                </a:solidFill>
                <a:highlight>
                  <a:srgbClr val="FFFFFF"/>
                </a:highlight>
                <a:latin typeface="Merriweather"/>
                <a:ea typeface="Merriweather"/>
                <a:cs typeface="Merriweather"/>
                <a:sym typeface="Merriweather"/>
              </a:rPr>
              <a:t>religione</a:t>
            </a:r>
            <a:r>
              <a:rPr lang="it" sz="1100">
                <a:solidFill>
                  <a:srgbClr val="222222"/>
                </a:solidFill>
                <a:highlight>
                  <a:srgbClr val="FFFFFF"/>
                </a:highlight>
                <a:latin typeface="Merriweather"/>
                <a:ea typeface="Merriweather"/>
                <a:cs typeface="Merriweather"/>
                <a:sym typeface="Merriweather"/>
              </a:rPr>
              <a:t>, della cultura o della disabilità.</a:t>
            </a:r>
            <a:endParaRPr sz="1300">
              <a:latin typeface="Merriweather"/>
              <a:ea typeface="Merriweather"/>
              <a:cs typeface="Merriweather"/>
              <a:sym typeface="Merriweather"/>
            </a:endParaRPr>
          </a:p>
        </p:txBody>
      </p:sp>
      <p:sp>
        <p:nvSpPr>
          <p:cNvPr id="73" name="Google Shape;73;p15"/>
          <p:cNvSpPr/>
          <p:nvPr/>
        </p:nvSpPr>
        <p:spPr>
          <a:xfrm rot="1301498">
            <a:off x="5693310" y="1312945"/>
            <a:ext cx="3401685" cy="2261160"/>
          </a:xfrm>
          <a:prstGeom prst="cloudCallout">
            <a:avLst>
              <a:gd name="adj1" fmla="val -20833"/>
              <a:gd name="adj2" fmla="val 625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p:nvPr/>
        </p:nvSpPr>
        <p:spPr>
          <a:xfrm rot="432">
            <a:off x="6096600" y="1551675"/>
            <a:ext cx="23868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100">
                <a:latin typeface="Merriweather"/>
                <a:ea typeface="Merriweather"/>
                <a:cs typeface="Merriweather"/>
                <a:sym typeface="Merriweather"/>
              </a:rPr>
              <a:t>Ritengo che questo versetto riesca ad evidenziare nel modo più assoluto la distinzione tra peccato e giustizia, ponendoli su due “piani” totalmente differenti.</a:t>
            </a:r>
            <a:endParaRPr sz="1100">
              <a:latin typeface="Merriweather"/>
              <a:ea typeface="Merriweather"/>
              <a:cs typeface="Merriweather"/>
              <a:sym typeface="Merriweather"/>
            </a:endParaRPr>
          </a:p>
          <a:p>
            <a:pPr marL="0" lvl="0" indent="0" algn="l" rtl="0">
              <a:spcBef>
                <a:spcPts val="0"/>
              </a:spcBef>
              <a:spcAft>
                <a:spcPts val="0"/>
              </a:spcAft>
              <a:buNone/>
            </a:pPr>
            <a:r>
              <a:rPr lang="it" sz="1100">
                <a:latin typeface="Merriweather"/>
                <a:ea typeface="Merriweather"/>
                <a:cs typeface="Merriweather"/>
                <a:sym typeface="Merriweather"/>
              </a:rPr>
              <a:t>Noi dobbiamo, appunto, essere: </a:t>
            </a:r>
            <a:r>
              <a:rPr lang="it" sz="1100" b="1">
                <a:latin typeface="Merriweather"/>
                <a:ea typeface="Merriweather"/>
                <a:cs typeface="Merriweather"/>
                <a:sym typeface="Merriweather"/>
              </a:rPr>
              <a:t>“strumenti di giustizia a Dio”.</a:t>
            </a:r>
            <a:endParaRPr sz="1100" b="1">
              <a:latin typeface="Merriweather"/>
              <a:ea typeface="Merriweather"/>
              <a:cs typeface="Merriweather"/>
              <a:sym typeface="Merriweather"/>
            </a:endParaRPr>
          </a:p>
        </p:txBody>
      </p:sp>
      <p:pic>
        <p:nvPicPr>
          <p:cNvPr id="75" name="Google Shape;75;p15"/>
          <p:cNvPicPr preferRelativeResize="0"/>
          <p:nvPr/>
        </p:nvPicPr>
        <p:blipFill>
          <a:blip r:embed="rId4">
            <a:alphaModFix/>
          </a:blip>
          <a:stretch>
            <a:fillRect/>
          </a:stretch>
        </p:blipFill>
        <p:spPr>
          <a:xfrm>
            <a:off x="8268900" y="2117723"/>
            <a:ext cx="570024" cy="534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163800" y="131050"/>
            <a:ext cx="8829000" cy="622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sz="1800" b="1"/>
              <a:t>Nel libro del profeta Michea sono contenuti vari oracoli e profezie con esortazioni contro l’ingiustizia sociale. Il versetto 6:8, qui sotto raffigurato, é indicativo.</a:t>
            </a:r>
            <a:endParaRPr/>
          </a:p>
        </p:txBody>
      </p:sp>
      <p:sp>
        <p:nvSpPr>
          <p:cNvPr id="81" name="Google Shape;81;p16"/>
          <p:cNvSpPr txBox="1">
            <a:spLocks noGrp="1"/>
          </p:cNvSpPr>
          <p:nvPr>
            <p:ph type="body" idx="1"/>
          </p:nvPr>
        </p:nvSpPr>
        <p:spPr>
          <a:xfrm>
            <a:off x="163800" y="753550"/>
            <a:ext cx="3063300" cy="4242600"/>
          </a:xfrm>
          <a:prstGeom prst="rect">
            <a:avLst/>
          </a:prstGeom>
        </p:spPr>
        <p:txBody>
          <a:bodyPr spcFirstLastPara="1" wrap="square" lIns="91425" tIns="91425" rIns="91425" bIns="91425" anchor="t" anchorCtr="0">
            <a:noAutofit/>
          </a:bodyPr>
          <a:lstStyle/>
          <a:p>
            <a:pPr marL="0" lvl="0" indent="0" algn="l" rtl="0">
              <a:lnSpc>
                <a:spcPct val="105000"/>
              </a:lnSpc>
              <a:spcBef>
                <a:spcPts val="500"/>
              </a:spcBef>
              <a:spcAft>
                <a:spcPts val="0"/>
              </a:spcAft>
              <a:buSzPts val="275"/>
              <a:buNone/>
            </a:pPr>
            <a:r>
              <a:rPr lang="it" sz="1300">
                <a:solidFill>
                  <a:schemeClr val="dk1"/>
                </a:solidFill>
              </a:rPr>
              <a:t>Anche nel Deuteronomio è scritto “</a:t>
            </a:r>
            <a:r>
              <a:rPr lang="it" sz="1300" b="1">
                <a:solidFill>
                  <a:schemeClr val="dk1"/>
                </a:solidFill>
              </a:rPr>
              <a:t>giustizia tutte le sue vie;… Egli è giusto e retto</a:t>
            </a:r>
            <a:r>
              <a:rPr lang="it" sz="1300">
                <a:solidFill>
                  <a:schemeClr val="dk1"/>
                </a:solidFill>
              </a:rPr>
              <a:t>” (Deuteronomio 32:4). La Bibbia ci insegna, quindi, che il nostro Dio è un </a:t>
            </a:r>
            <a:r>
              <a:rPr lang="it" sz="1300" b="1">
                <a:solidFill>
                  <a:srgbClr val="558ED5"/>
                </a:solidFill>
              </a:rPr>
              <a:t>DIO DI GIUSTIZIA</a:t>
            </a:r>
            <a:r>
              <a:rPr lang="it" sz="1300">
                <a:solidFill>
                  <a:schemeClr val="dk1"/>
                </a:solidFill>
              </a:rPr>
              <a:t>.</a:t>
            </a:r>
            <a:endParaRPr sz="1300">
              <a:solidFill>
                <a:schemeClr val="dk1"/>
              </a:solidFill>
            </a:endParaRPr>
          </a:p>
          <a:p>
            <a:pPr marL="0" lvl="0" indent="0" algn="l" rtl="0">
              <a:lnSpc>
                <a:spcPct val="105000"/>
              </a:lnSpc>
              <a:spcBef>
                <a:spcPts val="500"/>
              </a:spcBef>
              <a:spcAft>
                <a:spcPts val="0"/>
              </a:spcAft>
              <a:buClr>
                <a:schemeClr val="dk1"/>
              </a:buClr>
              <a:buSzPts val="275"/>
              <a:buFont typeface="Arial"/>
              <a:buNone/>
            </a:pPr>
            <a:r>
              <a:rPr lang="it" sz="1300">
                <a:solidFill>
                  <a:schemeClr val="dk1"/>
                </a:solidFill>
              </a:rPr>
              <a:t>Nella Bibbia, però, troviamo, anche, moltissimi riferimenti ad una </a:t>
            </a:r>
            <a:r>
              <a:rPr lang="it" sz="1300" b="1">
                <a:solidFill>
                  <a:srgbClr val="558ED5"/>
                </a:solidFill>
              </a:rPr>
              <a:t>giustizia sociale</a:t>
            </a:r>
            <a:r>
              <a:rPr lang="it" sz="1300">
                <a:solidFill>
                  <a:schemeClr val="dk1"/>
                </a:solidFill>
              </a:rPr>
              <a:t> in cui si parla di persone emarginate e povere che devono essere aiutate. Per esempio nel Deuteronomio 10:18 è scritto che “</a:t>
            </a:r>
            <a:r>
              <a:rPr lang="it" sz="1300" b="1">
                <a:solidFill>
                  <a:schemeClr val="dk1"/>
                </a:solidFill>
              </a:rPr>
              <a:t>il Dio rende giustizia all’orfano e alla vedova</a:t>
            </a:r>
            <a:r>
              <a:rPr lang="it" sz="1300">
                <a:solidFill>
                  <a:schemeClr val="dk1"/>
                </a:solidFill>
              </a:rPr>
              <a:t>”, sempre nello stesso libro al versetto 24:17 è scritto “</a:t>
            </a:r>
            <a:r>
              <a:rPr lang="it" sz="1300" b="1">
                <a:solidFill>
                  <a:schemeClr val="dk1"/>
                </a:solidFill>
              </a:rPr>
              <a:t>Non lederai il diritto dello straniero e dell’orfano e non prenderai in pegno la veste della vedova</a:t>
            </a:r>
            <a:r>
              <a:rPr lang="it" sz="1300">
                <a:solidFill>
                  <a:schemeClr val="dk1"/>
                </a:solidFill>
              </a:rPr>
              <a:t>”.</a:t>
            </a:r>
            <a:endParaRPr sz="1300"/>
          </a:p>
        </p:txBody>
      </p:sp>
      <p:pic>
        <p:nvPicPr>
          <p:cNvPr id="82" name="Google Shape;82;p16"/>
          <p:cNvPicPr preferRelativeResize="0"/>
          <p:nvPr/>
        </p:nvPicPr>
        <p:blipFill>
          <a:blip r:embed="rId3">
            <a:alphaModFix/>
          </a:blip>
          <a:stretch>
            <a:fillRect/>
          </a:stretch>
        </p:blipFill>
        <p:spPr>
          <a:xfrm>
            <a:off x="3379500" y="753550"/>
            <a:ext cx="5531525" cy="1755825"/>
          </a:xfrm>
          <a:prstGeom prst="rect">
            <a:avLst/>
          </a:prstGeom>
          <a:noFill/>
          <a:ln>
            <a:noFill/>
          </a:ln>
        </p:spPr>
      </p:pic>
      <p:sp>
        <p:nvSpPr>
          <p:cNvPr id="83" name="Google Shape;83;p16"/>
          <p:cNvSpPr txBox="1">
            <a:spLocks noGrp="1"/>
          </p:cNvSpPr>
          <p:nvPr>
            <p:ph type="body" idx="1"/>
          </p:nvPr>
        </p:nvSpPr>
        <p:spPr>
          <a:xfrm flipH="1">
            <a:off x="3305763" y="2571750"/>
            <a:ext cx="5679000" cy="23262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it" sz="1400">
                <a:solidFill>
                  <a:schemeClr val="dk1"/>
                </a:solidFill>
              </a:rPr>
              <a:t>Dio ordinò al popolo di Israele di aiutare i deboli. Allo stesso modo, nella nostra società noi dobbiamo aiutare i meno fortunati e coloro che non hanno mezzi propri per sopravvivere.Come nel discorso di Gesù sulla Montagna riportato in Matteo 25:40 dove si dice di aver cura dei “fratelli più piccoli” intesi, secondo me, come i più bisognosi. Ognuno di noi, perciò deve fare il proprio massimo per aiutare questi “fratelli più piccoli” e ciò ci viene ricordato dal comandamento antico “Amerai il prossimo tuo come te stesso” (Matteo 22,39, Luca 10,27 e Levitico 19,18).</a:t>
            </a:r>
            <a:endParaRPr sz="1400"/>
          </a:p>
        </p:txBody>
      </p:sp>
      <p:sp>
        <p:nvSpPr>
          <p:cNvPr id="84" name="Google Shape;84;p16"/>
          <p:cNvSpPr txBox="1"/>
          <p:nvPr/>
        </p:nvSpPr>
        <p:spPr>
          <a:xfrm>
            <a:off x="842400" y="4595950"/>
            <a:ext cx="238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b="1" i="1"/>
              <a:t>Lorenzo De Luca</a:t>
            </a:r>
            <a:endParaRPr b="1"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61925" y="14365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1200">
                <a:solidFill>
                  <a:srgbClr val="555555"/>
                </a:solidFill>
                <a:highlight>
                  <a:srgbClr val="FFFFFF"/>
                </a:highlight>
                <a:latin typeface="Syncopate"/>
                <a:ea typeface="Syncopate"/>
                <a:cs typeface="Syncopate"/>
                <a:sym typeface="Syncopate"/>
              </a:rPr>
              <a:t>Concetto di giustizia sociale centrato su Dio</a:t>
            </a:r>
            <a:r>
              <a:rPr lang="it" sz="1200">
                <a:solidFill>
                  <a:srgbClr val="555555"/>
                </a:solidFill>
                <a:highlight>
                  <a:srgbClr val="FFFFFF"/>
                </a:highlight>
                <a:latin typeface="Trebuchet MS"/>
                <a:ea typeface="Trebuchet MS"/>
                <a:cs typeface="Trebuchet MS"/>
                <a:sym typeface="Trebuchet MS"/>
              </a:rPr>
              <a:t> </a:t>
            </a:r>
            <a:endParaRPr/>
          </a:p>
        </p:txBody>
      </p:sp>
      <p:sp>
        <p:nvSpPr>
          <p:cNvPr id="90" name="Google Shape;90;p17"/>
          <p:cNvSpPr txBox="1">
            <a:spLocks noGrp="1"/>
          </p:cNvSpPr>
          <p:nvPr>
            <p:ph type="body" idx="1"/>
          </p:nvPr>
        </p:nvSpPr>
        <p:spPr>
          <a:xfrm>
            <a:off x="311700" y="569825"/>
            <a:ext cx="5880600" cy="42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300">
                <a:solidFill>
                  <a:srgbClr val="555555"/>
                </a:solidFill>
                <a:highlight>
                  <a:srgbClr val="FFFFFF"/>
                </a:highlight>
              </a:rPr>
              <a:t>La Bibbia insegna che Dio è un Dio di giustizia. Infatti, "tutte le sue vie sono giustizia" (Deuteronomio 32:4). Inoltre, la Bibbia sottolinea spesso il concetto di una giustizia sociale dove vengono mostrate preoccupazione e cura per i poveri e gli afflitti (Deuteronomio 10:18; 24:17; 27:19). La Bibbia spesso fa riferimento agli orfani, alle vedove e ai pellegrini - ovvero alle persone che non erano in grado di badare a loro stesse e che non avevano alcun mezzo di sostentamento. Dio ordinò alla nazione d’Israele di occuparsi dei meno fortunati della società, e il loro venire meno in seguito nel mettere in pratica questo comandamento fu in parte la ragione per cui scese su di loro il giudizio e furono espulsi dalla loro terra.</a:t>
            </a:r>
            <a:endParaRPr sz="1300">
              <a:solidFill>
                <a:srgbClr val="555555"/>
              </a:solidFill>
              <a:highlight>
                <a:srgbClr val="FFFFFF"/>
              </a:highlight>
            </a:endParaRPr>
          </a:p>
          <a:p>
            <a:pPr marL="0" lvl="0" indent="0" algn="just" rtl="0">
              <a:spcBef>
                <a:spcPts val="1200"/>
              </a:spcBef>
              <a:spcAft>
                <a:spcPts val="0"/>
              </a:spcAft>
              <a:buNone/>
            </a:pPr>
            <a:r>
              <a:rPr lang="it" sz="1300">
                <a:solidFill>
                  <a:srgbClr val="555555"/>
                </a:solidFill>
                <a:highlight>
                  <a:srgbClr val="FFFFFF"/>
                </a:highlight>
              </a:rPr>
              <a:t>La nozione cristiana di giustizia sociale è incentrata sull’individuo: le esortazioni bibliche di prendersi cura dei poveri sono più individuali che sociali. In altre parole:  ogni cristiano è incoraggiato a fare quello che può per aiutare questi "minimi fratelli", ossia i più bisognosi. La base di questi comandamenti biblici si trova nel secondo dei più grandi comandamenti : “ ama il tuo prossimo come te stesso” (Matteo 22:39)</a:t>
            </a:r>
            <a:endParaRPr sz="1300">
              <a:solidFill>
                <a:srgbClr val="555555"/>
              </a:solidFill>
              <a:highlight>
                <a:srgbClr val="FFFFFF"/>
              </a:highlight>
            </a:endParaRPr>
          </a:p>
          <a:p>
            <a:pPr marL="0" lvl="0" indent="0" algn="just" rtl="0">
              <a:spcBef>
                <a:spcPts val="1200"/>
              </a:spcBef>
              <a:spcAft>
                <a:spcPts val="0"/>
              </a:spcAft>
              <a:buNone/>
            </a:pPr>
            <a:r>
              <a:rPr lang="it" sz="1000">
                <a:solidFill>
                  <a:srgbClr val="000000"/>
                </a:solidFill>
                <a:highlight>
                  <a:srgbClr val="FFFFFF"/>
                </a:highlight>
              </a:rPr>
              <a:t>FILIPPO DE SIMONE</a:t>
            </a:r>
            <a:endParaRPr sz="1000">
              <a:solidFill>
                <a:srgbClr val="000000"/>
              </a:solidFill>
              <a:highlight>
                <a:srgbClr val="FFFFFF"/>
              </a:highlight>
            </a:endParaRPr>
          </a:p>
          <a:p>
            <a:pPr marL="0" lvl="0" indent="0" algn="just" rtl="0">
              <a:spcBef>
                <a:spcPts val="1200"/>
              </a:spcBef>
              <a:spcAft>
                <a:spcPts val="0"/>
              </a:spcAft>
              <a:buNone/>
            </a:pPr>
            <a:endParaRPr sz="1000">
              <a:solidFill>
                <a:srgbClr val="003366"/>
              </a:solidFill>
              <a:highlight>
                <a:srgbClr val="FFFFFF"/>
              </a:highlight>
            </a:endParaRPr>
          </a:p>
          <a:p>
            <a:pPr marL="0" lvl="0" indent="0" algn="just" rtl="0">
              <a:spcBef>
                <a:spcPts val="1200"/>
              </a:spcBef>
              <a:spcAft>
                <a:spcPts val="0"/>
              </a:spcAft>
              <a:buNone/>
            </a:pPr>
            <a:r>
              <a:rPr lang="it" sz="1000">
                <a:solidFill>
                  <a:schemeClr val="accent2"/>
                </a:solidFill>
                <a:highlight>
                  <a:srgbClr val="FFFFFF"/>
                </a:highlight>
              </a:rPr>
              <a:t> </a:t>
            </a:r>
            <a:endParaRPr sz="1000">
              <a:solidFill>
                <a:schemeClr val="accent2"/>
              </a:solidFill>
              <a:highlight>
                <a:srgbClr val="FFFFFF"/>
              </a:highlight>
            </a:endParaRPr>
          </a:p>
          <a:p>
            <a:pPr marL="0" lvl="0" indent="0" algn="just" rtl="0">
              <a:spcBef>
                <a:spcPts val="1200"/>
              </a:spcBef>
              <a:spcAft>
                <a:spcPts val="1200"/>
              </a:spcAft>
              <a:buNone/>
            </a:pPr>
            <a:endParaRPr sz="1000">
              <a:solidFill>
                <a:schemeClr val="accent2"/>
              </a:solidFill>
              <a:highlight>
                <a:srgbClr val="FFFFFF"/>
              </a:highlight>
              <a:latin typeface="Comfortaa"/>
              <a:ea typeface="Comfortaa"/>
              <a:cs typeface="Comfortaa"/>
              <a:sym typeface="Comfortaa"/>
            </a:endParaRPr>
          </a:p>
        </p:txBody>
      </p:sp>
      <p:pic>
        <p:nvPicPr>
          <p:cNvPr id="91" name="Google Shape;91;p17"/>
          <p:cNvPicPr preferRelativeResize="0"/>
          <p:nvPr/>
        </p:nvPicPr>
        <p:blipFill>
          <a:blip r:embed="rId3">
            <a:alphaModFix/>
          </a:blip>
          <a:stretch>
            <a:fillRect/>
          </a:stretch>
        </p:blipFill>
        <p:spPr>
          <a:xfrm>
            <a:off x="6309250" y="1235650"/>
            <a:ext cx="2772024" cy="1942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87450" y="167700"/>
            <a:ext cx="8969100" cy="4889700"/>
          </a:xfrm>
          <a:prstGeom prst="rect">
            <a:avLst/>
          </a:prstGeom>
        </p:spPr>
        <p:txBody>
          <a:bodyPr spcFirstLastPara="1" wrap="square" lIns="91425" tIns="91425" rIns="91425" bIns="91425" anchor="t" anchorCtr="0">
            <a:normAutofit fontScale="25000" lnSpcReduction="10000"/>
          </a:bodyPr>
          <a:lstStyle/>
          <a:p>
            <a:pPr marL="0" lvl="0" indent="0" algn="just" rtl="0">
              <a:spcBef>
                <a:spcPts val="0"/>
              </a:spcBef>
              <a:spcAft>
                <a:spcPts val="0"/>
              </a:spcAft>
              <a:buNone/>
            </a:pPr>
            <a:endParaRPr sz="1671">
              <a:solidFill>
                <a:schemeClr val="dk1"/>
              </a:solidFill>
              <a:latin typeface="Calibri"/>
              <a:ea typeface="Calibri"/>
              <a:cs typeface="Calibri"/>
              <a:sym typeface="Calibri"/>
            </a:endParaRPr>
          </a:p>
          <a:p>
            <a:pPr marL="0" lvl="0" indent="0" algn="just" rtl="0">
              <a:spcBef>
                <a:spcPts val="0"/>
              </a:spcBef>
              <a:spcAft>
                <a:spcPts val="0"/>
              </a:spcAft>
              <a:buNone/>
            </a:pPr>
            <a:endParaRPr sz="1671">
              <a:solidFill>
                <a:schemeClr val="dk1"/>
              </a:solidFill>
              <a:latin typeface="Calibri"/>
              <a:ea typeface="Calibri"/>
              <a:cs typeface="Calibri"/>
              <a:sym typeface="Calibri"/>
            </a:endParaRPr>
          </a:p>
          <a:p>
            <a:pPr marL="0" lvl="0" indent="0" algn="just" rtl="0">
              <a:spcBef>
                <a:spcPts val="0"/>
              </a:spcBef>
              <a:spcAft>
                <a:spcPts val="0"/>
              </a:spcAft>
              <a:buNone/>
            </a:pPr>
            <a:endParaRPr sz="1671">
              <a:solidFill>
                <a:schemeClr val="dk1"/>
              </a:solidFill>
              <a:latin typeface="Calibri"/>
              <a:ea typeface="Calibri"/>
              <a:cs typeface="Calibri"/>
              <a:sym typeface="Calibri"/>
            </a:endParaRPr>
          </a:p>
          <a:p>
            <a:pPr marL="0" lvl="0" indent="0" algn="just" rtl="0">
              <a:lnSpc>
                <a:spcPct val="150000"/>
              </a:lnSpc>
              <a:spcBef>
                <a:spcPts val="0"/>
              </a:spcBef>
              <a:spcAft>
                <a:spcPts val="0"/>
              </a:spcAft>
              <a:buClr>
                <a:schemeClr val="dk1"/>
              </a:buClr>
              <a:buSzPts val="275"/>
              <a:buFont typeface="Arial"/>
              <a:buNone/>
            </a:pPr>
            <a:r>
              <a:rPr lang="it" sz="4710">
                <a:solidFill>
                  <a:schemeClr val="dk1"/>
                </a:solidFill>
                <a:latin typeface="Calibri"/>
                <a:ea typeface="Calibri"/>
                <a:cs typeface="Calibri"/>
                <a:sym typeface="Calibri"/>
              </a:rPr>
              <a:t>La giustizia sociale è l’idea che tutti meritano uguali diritti economici, politici e sociali senza discriminazioni. L’idea di giustizia sociale è un tema ricorrente nella Bibbia. La Bibbia ci insegna che la giustizia sociale dovrebbe essere un atto che che ciascuno di noi compie tutti i giorni, come ci ricordano:</a:t>
            </a:r>
            <a:endParaRPr sz="4710" i="1">
              <a:solidFill>
                <a:srgbClr val="1E2633"/>
              </a:solidFill>
              <a:latin typeface="Calibri"/>
              <a:ea typeface="Calibri"/>
              <a:cs typeface="Calibri"/>
              <a:sym typeface="Calibri"/>
            </a:endParaRPr>
          </a:p>
          <a:p>
            <a:pPr marL="533400" lvl="0" indent="-228600" algn="just" rtl="0">
              <a:lnSpc>
                <a:spcPct val="150000"/>
              </a:lnSpc>
              <a:spcBef>
                <a:spcPts val="0"/>
              </a:spcBef>
              <a:spcAft>
                <a:spcPts val="0"/>
              </a:spcAft>
              <a:buClr>
                <a:schemeClr val="dk1"/>
              </a:buClr>
              <a:buSzPts val="275"/>
              <a:buFont typeface="Arial"/>
              <a:buNone/>
            </a:pPr>
            <a:r>
              <a:rPr lang="it" sz="4710">
                <a:solidFill>
                  <a:schemeClr val="dk1"/>
                </a:solidFill>
              </a:rPr>
              <a:t>·</a:t>
            </a:r>
            <a:r>
              <a:rPr lang="it" sz="4010">
                <a:solidFill>
                  <a:schemeClr val="dk1"/>
                </a:solidFill>
                <a:latin typeface="Times New Roman"/>
                <a:ea typeface="Times New Roman"/>
                <a:cs typeface="Times New Roman"/>
                <a:sym typeface="Times New Roman"/>
              </a:rPr>
              <a:t>      </a:t>
            </a:r>
            <a:r>
              <a:rPr lang="it" sz="4710">
                <a:solidFill>
                  <a:srgbClr val="1E2633"/>
                </a:solidFill>
                <a:highlight>
                  <a:srgbClr val="FFFFFF"/>
                </a:highlight>
                <a:latin typeface="Calibri"/>
                <a:ea typeface="Calibri"/>
                <a:cs typeface="Calibri"/>
                <a:sym typeface="Calibri"/>
              </a:rPr>
              <a:t>Timoteo 3:16 </a:t>
            </a:r>
            <a:r>
              <a:rPr lang="it" sz="4710" i="1">
                <a:solidFill>
                  <a:srgbClr val="1E2633"/>
                </a:solidFill>
                <a:latin typeface="Calibri"/>
                <a:ea typeface="Calibri"/>
                <a:cs typeface="Calibri"/>
                <a:sym typeface="Calibri"/>
              </a:rPr>
              <a:t>“Ogni Scrittura è ispirata da Dio e utile a insegnare, a riprendere, a correggere, a educare alla giustizia”; </a:t>
            </a:r>
            <a:endParaRPr sz="4710" i="1">
              <a:solidFill>
                <a:srgbClr val="1E2633"/>
              </a:solidFill>
              <a:latin typeface="Calibri"/>
              <a:ea typeface="Calibri"/>
              <a:cs typeface="Calibri"/>
              <a:sym typeface="Calibri"/>
            </a:endParaRPr>
          </a:p>
          <a:p>
            <a:pPr marL="533400" lvl="0" indent="-228600" algn="just" rtl="0">
              <a:lnSpc>
                <a:spcPct val="150000"/>
              </a:lnSpc>
              <a:spcBef>
                <a:spcPts val="0"/>
              </a:spcBef>
              <a:spcAft>
                <a:spcPts val="0"/>
              </a:spcAft>
              <a:buClr>
                <a:schemeClr val="dk1"/>
              </a:buClr>
              <a:buSzPts val="275"/>
              <a:buFont typeface="Arial"/>
              <a:buNone/>
            </a:pPr>
            <a:r>
              <a:rPr lang="it" sz="4710">
                <a:solidFill>
                  <a:schemeClr val="dk1"/>
                </a:solidFill>
              </a:rPr>
              <a:t>·</a:t>
            </a:r>
            <a:r>
              <a:rPr lang="it" sz="4010">
                <a:solidFill>
                  <a:schemeClr val="dk1"/>
                </a:solidFill>
                <a:latin typeface="Times New Roman"/>
                <a:ea typeface="Times New Roman"/>
                <a:cs typeface="Times New Roman"/>
                <a:sym typeface="Times New Roman"/>
              </a:rPr>
              <a:t>      </a:t>
            </a:r>
            <a:r>
              <a:rPr lang="it" sz="4710">
                <a:solidFill>
                  <a:srgbClr val="1E2633"/>
                </a:solidFill>
                <a:highlight>
                  <a:srgbClr val="FFFFFF"/>
                </a:highlight>
                <a:latin typeface="Calibri"/>
                <a:ea typeface="Calibri"/>
                <a:cs typeface="Calibri"/>
                <a:sym typeface="Calibri"/>
              </a:rPr>
              <a:t>Proverbi 21:3 </a:t>
            </a:r>
            <a:r>
              <a:rPr lang="it" sz="4710" i="1">
                <a:solidFill>
                  <a:srgbClr val="1E2633"/>
                </a:solidFill>
                <a:latin typeface="Calibri"/>
                <a:ea typeface="Calibri"/>
                <a:cs typeface="Calibri"/>
                <a:sym typeface="Calibri"/>
              </a:rPr>
              <a:t>“Praticare la giustizia e l'equità è cosa che il SIGNORE preferisce ai sacrifici”.</a:t>
            </a:r>
            <a:endParaRPr sz="4710" i="1">
              <a:solidFill>
                <a:srgbClr val="1E2633"/>
              </a:solidFill>
              <a:latin typeface="Calibri"/>
              <a:ea typeface="Calibri"/>
              <a:cs typeface="Calibri"/>
              <a:sym typeface="Calibri"/>
            </a:endParaRPr>
          </a:p>
          <a:p>
            <a:pPr marL="533400" lvl="0" indent="0" algn="just" rtl="0">
              <a:lnSpc>
                <a:spcPct val="150000"/>
              </a:lnSpc>
              <a:spcBef>
                <a:spcPts val="0"/>
              </a:spcBef>
              <a:spcAft>
                <a:spcPts val="0"/>
              </a:spcAft>
              <a:buClr>
                <a:schemeClr val="dk1"/>
              </a:buClr>
              <a:buSzPct val="27235"/>
              <a:buFont typeface="Arial"/>
              <a:buNone/>
            </a:pPr>
            <a:r>
              <a:rPr lang="it" sz="4038">
                <a:solidFill>
                  <a:schemeClr val="dk1"/>
                </a:solidFill>
                <a:latin typeface="Calibri"/>
                <a:ea typeface="Calibri"/>
                <a:cs typeface="Calibri"/>
                <a:sym typeface="Calibri"/>
              </a:rPr>
              <a:t>  </a:t>
            </a:r>
            <a:endParaRPr sz="4341">
              <a:solidFill>
                <a:schemeClr val="dk1"/>
              </a:solidFill>
              <a:latin typeface="Calibri"/>
              <a:ea typeface="Calibri"/>
              <a:cs typeface="Calibri"/>
              <a:sym typeface="Calibri"/>
            </a:endParaRPr>
          </a:p>
          <a:p>
            <a:pPr marL="2880000" lvl="0" indent="0" algn="just" rtl="0">
              <a:lnSpc>
                <a:spcPct val="150000"/>
              </a:lnSpc>
              <a:spcBef>
                <a:spcPts val="0"/>
              </a:spcBef>
              <a:spcAft>
                <a:spcPts val="0"/>
              </a:spcAft>
              <a:buNone/>
            </a:pPr>
            <a:r>
              <a:rPr lang="it" sz="5141">
                <a:solidFill>
                  <a:schemeClr val="dk1"/>
                </a:solidFill>
                <a:latin typeface="Calibri"/>
                <a:ea typeface="Calibri"/>
                <a:cs typeface="Calibri"/>
                <a:sym typeface="Calibri"/>
              </a:rPr>
              <a:t>Io credo che il tema della giustizia sociale sia presente costantemente nelle predicazioni di Gesù dalle quali emerge il Suo Amore e interesse nei confronti delle persone più deboli, fisicamente ed economicamente. Egli cerca di insegnarci che la felicità personale è strettamente legate alla generosità del nostro animo e alla condivisione di ciò che noi siamo e abbiamo con il prossimo che ne ha più bisogno.</a:t>
            </a:r>
            <a:endParaRPr sz="5141">
              <a:solidFill>
                <a:schemeClr val="dk1"/>
              </a:solidFill>
              <a:latin typeface="Calibri"/>
              <a:ea typeface="Calibri"/>
              <a:cs typeface="Calibri"/>
              <a:sym typeface="Calibri"/>
            </a:endParaRPr>
          </a:p>
          <a:p>
            <a:pPr marL="2880000" lvl="0" indent="0" algn="just" rtl="0">
              <a:lnSpc>
                <a:spcPct val="150000"/>
              </a:lnSpc>
              <a:spcBef>
                <a:spcPts val="0"/>
              </a:spcBef>
              <a:spcAft>
                <a:spcPts val="0"/>
              </a:spcAft>
              <a:buNone/>
            </a:pPr>
            <a:r>
              <a:rPr lang="it" sz="5141">
                <a:solidFill>
                  <a:schemeClr val="dk1"/>
                </a:solidFill>
                <a:latin typeface="Calibri"/>
                <a:ea typeface="Calibri"/>
                <a:cs typeface="Calibri"/>
                <a:sym typeface="Calibri"/>
              </a:rPr>
              <a:t>Il concetto di giustizia sociale, peraltro, è un principio fondamentale anche della nostra Costituzione la quale, all’art. 3 ci ricorda che “</a:t>
            </a:r>
            <a:r>
              <a:rPr lang="it" sz="5141">
                <a:solidFill>
                  <a:srgbClr val="202124"/>
                </a:solidFill>
                <a:highlight>
                  <a:srgbClr val="FFFFFF"/>
                </a:highlight>
                <a:latin typeface="Calibri"/>
                <a:ea typeface="Calibri"/>
                <a:cs typeface="Calibri"/>
                <a:sym typeface="Calibri"/>
              </a:rPr>
              <a:t>Tutti i cittadini hanno pari dignità sociale e sono eguali davanti alla legge, senza distinzione di sesso, di razza, di lingua, di religione, di opinioni politiche, di condizioni personali e sociali</a:t>
            </a:r>
            <a:r>
              <a:rPr lang="it" sz="4941">
                <a:solidFill>
                  <a:srgbClr val="202124"/>
                </a:solidFill>
                <a:highlight>
                  <a:srgbClr val="FFFFFF"/>
                </a:highlight>
              </a:rPr>
              <a:t>.</a:t>
            </a:r>
            <a:endParaRPr sz="2200">
              <a:solidFill>
                <a:schemeClr val="dk1"/>
              </a:solidFill>
              <a:latin typeface="Calibri"/>
              <a:ea typeface="Calibri"/>
              <a:cs typeface="Calibri"/>
              <a:sym typeface="Calibri"/>
            </a:endParaRPr>
          </a:p>
          <a:p>
            <a:pPr marL="0" lvl="0" indent="0" algn="just"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it"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marL="0" lvl="0" indent="0" algn="just" rtl="0">
              <a:spcBef>
                <a:spcPts val="0"/>
              </a:spcBef>
              <a:spcAft>
                <a:spcPts val="0"/>
              </a:spcAft>
              <a:buNone/>
            </a:pPr>
            <a:endParaRPr sz="1400">
              <a:solidFill>
                <a:schemeClr val="dk1"/>
              </a:solidFill>
              <a:latin typeface="Calibri"/>
              <a:ea typeface="Calibri"/>
              <a:cs typeface="Calibri"/>
              <a:sym typeface="Calibri"/>
            </a:endParaRPr>
          </a:p>
          <a:p>
            <a:pPr marL="0" lvl="0" indent="0" algn="just" rtl="0">
              <a:spcBef>
                <a:spcPts val="0"/>
              </a:spcBef>
              <a:spcAft>
                <a:spcPts val="0"/>
              </a:spcAft>
              <a:buNone/>
            </a:pPr>
            <a:endParaRPr sz="1400">
              <a:solidFill>
                <a:schemeClr val="dk1"/>
              </a:solidFill>
              <a:latin typeface="Calibri"/>
              <a:ea typeface="Calibri"/>
              <a:cs typeface="Calibri"/>
              <a:sym typeface="Calibri"/>
            </a:endParaRPr>
          </a:p>
          <a:p>
            <a:pPr marL="0" lvl="0" indent="0" algn="just" rtl="0">
              <a:spcBef>
                <a:spcPts val="0"/>
              </a:spcBef>
              <a:spcAft>
                <a:spcPts val="0"/>
              </a:spcAft>
              <a:buNone/>
            </a:pPr>
            <a:endParaRPr sz="1400">
              <a:solidFill>
                <a:schemeClr val="dk1"/>
              </a:solidFill>
              <a:latin typeface="Calibri"/>
              <a:ea typeface="Calibri"/>
              <a:cs typeface="Calibri"/>
              <a:sym typeface="Calibri"/>
            </a:endParaRPr>
          </a:p>
          <a:p>
            <a:pPr marL="0" lvl="0" indent="0" algn="just" rtl="0">
              <a:spcBef>
                <a:spcPts val="0"/>
              </a:spcBef>
              <a:spcAft>
                <a:spcPts val="1200"/>
              </a:spcAft>
              <a:buNone/>
            </a:pPr>
            <a:endParaRPr sz="1200"/>
          </a:p>
        </p:txBody>
      </p:sp>
      <p:pic>
        <p:nvPicPr>
          <p:cNvPr id="97" name="Google Shape;97;p18"/>
          <p:cNvPicPr preferRelativeResize="0"/>
          <p:nvPr/>
        </p:nvPicPr>
        <p:blipFill>
          <a:blip r:embed="rId3">
            <a:alphaModFix/>
          </a:blip>
          <a:stretch>
            <a:fillRect/>
          </a:stretch>
        </p:blipFill>
        <p:spPr>
          <a:xfrm>
            <a:off x="143350" y="1899800"/>
            <a:ext cx="2813972" cy="1997324"/>
          </a:xfrm>
          <a:prstGeom prst="rect">
            <a:avLst/>
          </a:prstGeom>
          <a:noFill/>
          <a:ln>
            <a:noFill/>
          </a:ln>
        </p:spPr>
      </p:pic>
      <p:sp>
        <p:nvSpPr>
          <p:cNvPr id="98" name="Google Shape;98;p18"/>
          <p:cNvSpPr txBox="1"/>
          <p:nvPr/>
        </p:nvSpPr>
        <p:spPr>
          <a:xfrm>
            <a:off x="43137" y="3457700"/>
            <a:ext cx="30144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it" sz="900">
                <a:solidFill>
                  <a:srgbClr val="0D0D0D"/>
                </a:solidFill>
                <a:latin typeface="Comfortaa"/>
                <a:ea typeface="Comfortaa"/>
                <a:cs typeface="Comfortaa"/>
                <a:sym typeface="Comfortaa"/>
              </a:rPr>
              <a:t>“Strappa l’oppresso dal potere dell’oppressore</a:t>
            </a:r>
            <a:endParaRPr sz="900">
              <a:solidFill>
                <a:srgbClr val="0D0D0D"/>
              </a:solidFill>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1100"/>
              <a:buFont typeface="Arial"/>
              <a:buNone/>
            </a:pPr>
            <a:r>
              <a:rPr lang="it" sz="900">
                <a:solidFill>
                  <a:srgbClr val="0D0D0D"/>
                </a:solidFill>
                <a:latin typeface="Comfortaa"/>
                <a:ea typeface="Comfortaa"/>
                <a:cs typeface="Comfortaa"/>
                <a:sym typeface="Comfortaa"/>
              </a:rPr>
              <a:t>E non essere meschino quando giudichi” Sir 4,7</a:t>
            </a:r>
            <a:endParaRPr sz="900">
              <a:solidFill>
                <a:srgbClr val="0D0D0D"/>
              </a:solidFill>
              <a:latin typeface="Comfortaa"/>
              <a:ea typeface="Comfortaa"/>
              <a:cs typeface="Comfortaa"/>
              <a:sym typeface="Comfortaa"/>
            </a:endParaRPr>
          </a:p>
        </p:txBody>
      </p:sp>
      <p:sp>
        <p:nvSpPr>
          <p:cNvPr id="99" name="Google Shape;99;p18"/>
          <p:cNvSpPr txBox="1"/>
          <p:nvPr/>
        </p:nvSpPr>
        <p:spPr>
          <a:xfrm>
            <a:off x="7590000" y="4620300"/>
            <a:ext cx="155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200">
                <a:latin typeface="Dancing Script"/>
                <a:ea typeface="Dancing Script"/>
                <a:cs typeface="Dancing Script"/>
                <a:sym typeface="Dancing Script"/>
              </a:rPr>
              <a:t>Matilde Reale</a:t>
            </a:r>
            <a:endParaRPr sz="2200">
              <a:latin typeface="Dancing Script"/>
              <a:ea typeface="Dancing Script"/>
              <a:cs typeface="Dancing Script"/>
              <a:sym typeface="Dancing Scrip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273275"/>
            <a:ext cx="8520600" cy="6480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220">
                <a:highlight>
                  <a:srgbClr val="EA9999"/>
                </a:highlight>
                <a:latin typeface="Oswald"/>
                <a:ea typeface="Oswald"/>
                <a:cs typeface="Oswald"/>
                <a:sym typeface="Oswald"/>
              </a:rPr>
              <a:t>Matteo 25, 40 - Irene Tabacchi </a:t>
            </a:r>
            <a:endParaRPr sz="3220">
              <a:highlight>
                <a:srgbClr val="EA9999"/>
              </a:highlight>
              <a:latin typeface="Oswald"/>
              <a:ea typeface="Oswald"/>
              <a:cs typeface="Oswald"/>
              <a:sym typeface="Oswald"/>
            </a:endParaRPr>
          </a:p>
        </p:txBody>
      </p:sp>
      <p:sp>
        <p:nvSpPr>
          <p:cNvPr id="105" name="Google Shape;105;p19"/>
          <p:cNvSpPr txBox="1">
            <a:spLocks noGrp="1"/>
          </p:cNvSpPr>
          <p:nvPr>
            <p:ph type="body" idx="1"/>
          </p:nvPr>
        </p:nvSpPr>
        <p:spPr>
          <a:xfrm>
            <a:off x="311700" y="921275"/>
            <a:ext cx="8520600" cy="2376300"/>
          </a:xfrm>
          <a:prstGeom prst="rect">
            <a:avLst/>
          </a:prstGeom>
        </p:spPr>
        <p:txBody>
          <a:bodyPr spcFirstLastPara="1" wrap="square" lIns="91425" tIns="91425" rIns="91425" bIns="91425" anchor="t" anchorCtr="0">
            <a:noAutofit/>
          </a:bodyPr>
          <a:lstStyle/>
          <a:p>
            <a:pPr marL="0" lvl="0" indent="0" algn="just" rtl="0">
              <a:lnSpc>
                <a:spcPct val="140000"/>
              </a:lnSpc>
              <a:spcBef>
                <a:spcPts val="0"/>
              </a:spcBef>
              <a:spcAft>
                <a:spcPts val="0"/>
              </a:spcAft>
              <a:buNone/>
            </a:pPr>
            <a:r>
              <a:rPr lang="it" sz="1350" b="1" i="1">
                <a:solidFill>
                  <a:srgbClr val="000000"/>
                </a:solidFill>
                <a:latin typeface="Times New Roman"/>
                <a:ea typeface="Times New Roman"/>
                <a:cs typeface="Times New Roman"/>
                <a:sym typeface="Times New Roman"/>
              </a:rPr>
              <a:t>«Ogni volta che avete fatto queste cose a uno solo di questi miei fratelli più piccoli, l’avete fatto a me»</a:t>
            </a:r>
            <a:endParaRPr sz="1350" b="1" i="1">
              <a:solidFill>
                <a:srgbClr val="000000"/>
              </a:solidFill>
              <a:latin typeface="Times New Roman"/>
              <a:ea typeface="Times New Roman"/>
              <a:cs typeface="Times New Roman"/>
              <a:sym typeface="Times New Roman"/>
            </a:endParaRPr>
          </a:p>
          <a:p>
            <a:pPr marL="0" lvl="0" indent="0" algn="just" rtl="0">
              <a:lnSpc>
                <a:spcPct val="140000"/>
              </a:lnSpc>
              <a:spcBef>
                <a:spcPts val="1200"/>
              </a:spcBef>
              <a:spcAft>
                <a:spcPts val="1200"/>
              </a:spcAft>
              <a:buNone/>
            </a:pPr>
            <a:r>
              <a:rPr lang="it" sz="1350">
                <a:solidFill>
                  <a:srgbClr val="000000"/>
                </a:solidFill>
                <a:latin typeface="Times New Roman"/>
                <a:ea typeface="Times New Roman"/>
                <a:cs typeface="Times New Roman"/>
                <a:sym typeface="Times New Roman"/>
              </a:rPr>
              <a:t>Questa citazione tratta dal vangelo di Matteo (25, 40) racchiude perfettamente il significato di giustizia sociale. Infatti, aiutare il prossimo diventa ancora più importante quando questo è particolarmente bisognoso. A noi, dunque, è richiesto di vedere Gesù nell’affamato, nel carcerato, nel malato, nel nudo, in colui che non ha lavoro e deve portare avanti una famiglia. I fratelli più piccoli di cui parla Gesù corrispondono alle attuali </a:t>
            </a:r>
            <a:r>
              <a:rPr lang="it" sz="1350" b="1">
                <a:solidFill>
                  <a:srgbClr val="000000"/>
                </a:solidFill>
                <a:latin typeface="Times New Roman"/>
                <a:ea typeface="Times New Roman"/>
                <a:cs typeface="Times New Roman"/>
                <a:sym typeface="Times New Roman"/>
              </a:rPr>
              <a:t>minoranze</a:t>
            </a:r>
            <a:r>
              <a:rPr lang="it" sz="1350">
                <a:solidFill>
                  <a:srgbClr val="000000"/>
                </a:solidFill>
                <a:latin typeface="Times New Roman"/>
                <a:ea typeface="Times New Roman"/>
                <a:cs typeface="Times New Roman"/>
                <a:sym typeface="Times New Roman"/>
              </a:rPr>
              <a:t>, i cui diritti purtroppo non sono sempre rispettati. La scelta di Gesù di sottolineare “fratelli </a:t>
            </a:r>
            <a:r>
              <a:rPr lang="it" sz="1350" b="1">
                <a:solidFill>
                  <a:srgbClr val="000000"/>
                </a:solidFill>
                <a:latin typeface="Times New Roman"/>
                <a:ea typeface="Times New Roman"/>
                <a:cs typeface="Times New Roman"/>
                <a:sym typeface="Times New Roman"/>
              </a:rPr>
              <a:t>più piccoli</a:t>
            </a:r>
            <a:r>
              <a:rPr lang="it" sz="1350">
                <a:solidFill>
                  <a:srgbClr val="000000"/>
                </a:solidFill>
                <a:latin typeface="Times New Roman"/>
                <a:ea typeface="Times New Roman"/>
                <a:cs typeface="Times New Roman"/>
                <a:sym typeface="Times New Roman"/>
              </a:rPr>
              <a:t>” non è affatto casuale. Infatti, i più conosciuti o influenti, a differenza dei più </a:t>
            </a:r>
            <a:endParaRPr sz="1350">
              <a:solidFill>
                <a:srgbClr val="000000"/>
              </a:solidFill>
              <a:latin typeface="Times New Roman"/>
              <a:ea typeface="Times New Roman"/>
              <a:cs typeface="Times New Roman"/>
              <a:sym typeface="Times New Roman"/>
            </a:endParaRPr>
          </a:p>
        </p:txBody>
      </p:sp>
      <p:pic>
        <p:nvPicPr>
          <p:cNvPr id="106" name="Google Shape;106;p19"/>
          <p:cNvPicPr preferRelativeResize="0"/>
          <p:nvPr/>
        </p:nvPicPr>
        <p:blipFill>
          <a:blip r:embed="rId3">
            <a:alphaModFix/>
          </a:blip>
          <a:stretch>
            <a:fillRect/>
          </a:stretch>
        </p:blipFill>
        <p:spPr>
          <a:xfrm>
            <a:off x="2546800" y="2943175"/>
            <a:ext cx="2897575" cy="1738550"/>
          </a:xfrm>
          <a:prstGeom prst="rect">
            <a:avLst/>
          </a:prstGeom>
          <a:noFill/>
          <a:ln>
            <a:noFill/>
          </a:ln>
        </p:spPr>
      </p:pic>
      <p:pic>
        <p:nvPicPr>
          <p:cNvPr id="107" name="Google Shape;107;p19"/>
          <p:cNvPicPr preferRelativeResize="0"/>
          <p:nvPr/>
        </p:nvPicPr>
        <p:blipFill>
          <a:blip r:embed="rId4">
            <a:alphaModFix/>
          </a:blip>
          <a:stretch>
            <a:fillRect/>
          </a:stretch>
        </p:blipFill>
        <p:spPr>
          <a:xfrm>
            <a:off x="4824150" y="3528725"/>
            <a:ext cx="4319851" cy="1614775"/>
          </a:xfrm>
          <a:prstGeom prst="rect">
            <a:avLst/>
          </a:prstGeom>
          <a:noFill/>
          <a:ln>
            <a:noFill/>
          </a:ln>
        </p:spPr>
      </p:pic>
      <p:sp>
        <p:nvSpPr>
          <p:cNvPr id="108" name="Google Shape;108;p19"/>
          <p:cNvSpPr txBox="1"/>
          <p:nvPr/>
        </p:nvSpPr>
        <p:spPr>
          <a:xfrm>
            <a:off x="311700" y="3111738"/>
            <a:ext cx="2161200" cy="1847100"/>
          </a:xfrm>
          <a:prstGeom prst="rect">
            <a:avLst/>
          </a:prstGeom>
          <a:noFill/>
          <a:ln>
            <a:noFill/>
          </a:ln>
        </p:spPr>
        <p:txBody>
          <a:bodyPr spcFirstLastPara="1" wrap="square" lIns="91425" tIns="91425" rIns="91425" bIns="91425" anchor="t" anchorCtr="0">
            <a:spAutoFit/>
          </a:bodyPr>
          <a:lstStyle/>
          <a:p>
            <a:pPr marL="0" lvl="0" indent="0" algn="just" rtl="0">
              <a:lnSpc>
                <a:spcPct val="140000"/>
              </a:lnSpc>
              <a:spcBef>
                <a:spcPts val="0"/>
              </a:spcBef>
              <a:spcAft>
                <a:spcPts val="1200"/>
              </a:spcAft>
              <a:buNone/>
            </a:pPr>
            <a:r>
              <a:rPr lang="it" sz="1350">
                <a:solidFill>
                  <a:schemeClr val="dk1"/>
                </a:solidFill>
                <a:latin typeface="Times New Roman"/>
                <a:ea typeface="Times New Roman"/>
                <a:cs typeface="Times New Roman"/>
                <a:sym typeface="Times New Roman"/>
              </a:rPr>
              <a:t>bisognosi, riescono sempre a ricevere un aiuto, poiché tutti sperano in una loro riconoscenza in futuro. Pertanto non si</a:t>
            </a:r>
            <a:r>
              <a:rPr lang="it" sz="1350" b="1">
                <a:solidFill>
                  <a:schemeClr val="dk1"/>
                </a:solidFill>
                <a:latin typeface="Times New Roman"/>
                <a:ea typeface="Times New Roman"/>
                <a:cs typeface="Times New Roman"/>
                <a:sym typeface="Times New Roman"/>
              </a:rPr>
              <a:t> </a:t>
            </a:r>
            <a:r>
              <a:rPr lang="it" sz="1350">
                <a:solidFill>
                  <a:schemeClr val="dk1"/>
                </a:solidFill>
                <a:latin typeface="Times New Roman"/>
                <a:ea typeface="Times New Roman"/>
                <a:cs typeface="Times New Roman"/>
                <a:sym typeface="Times New Roman"/>
              </a:rPr>
              <a:t>può parlare di vera</a:t>
            </a:r>
            <a:r>
              <a:rPr lang="it" sz="1350" b="1">
                <a:solidFill>
                  <a:schemeClr val="dk1"/>
                </a:solidFill>
                <a:latin typeface="Times New Roman"/>
                <a:ea typeface="Times New Roman"/>
                <a:cs typeface="Times New Roman"/>
                <a:sym typeface="Times New Roman"/>
              </a:rPr>
              <a:t> misericordia</a:t>
            </a:r>
            <a:r>
              <a:rPr lang="it" sz="1350">
                <a:solidFill>
                  <a:schemeClr val="dk1"/>
                </a:solidFill>
                <a:latin typeface="Times New Roman"/>
                <a:ea typeface="Times New Roman"/>
                <a:cs typeface="Times New Roman"/>
                <a:sym typeface="Times New Roman"/>
              </a:rPr>
              <a:t>.</a:t>
            </a:r>
            <a:endParaRPr sz="1350">
              <a:latin typeface="Times New Roman"/>
              <a:ea typeface="Times New Roman"/>
              <a:cs typeface="Times New Roman"/>
              <a:sym typeface="Times New Roman"/>
            </a:endParaRPr>
          </a:p>
        </p:txBody>
      </p:sp>
      <p:sp>
        <p:nvSpPr>
          <p:cNvPr id="109" name="Google Shape;109;p19"/>
          <p:cNvSpPr txBox="1"/>
          <p:nvPr/>
        </p:nvSpPr>
        <p:spPr>
          <a:xfrm>
            <a:off x="5518275" y="2943175"/>
            <a:ext cx="3469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100">
                <a:solidFill>
                  <a:srgbClr val="E06666"/>
                </a:solidFill>
                <a:latin typeface="Oswald"/>
                <a:ea typeface="Oswald"/>
                <a:cs typeface="Oswald"/>
                <a:sym typeface="Oswald"/>
              </a:rPr>
              <a:t>Per i fratelli più piccoli...</a:t>
            </a:r>
            <a:endParaRPr sz="2100">
              <a:solidFill>
                <a:srgbClr val="E06666"/>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227075" y="79025"/>
            <a:ext cx="8520600" cy="572700"/>
          </a:xfrm>
          <a:prstGeom prst="rect">
            <a:avLst/>
          </a:prstGeom>
          <a:solidFill>
            <a:srgbClr val="C27BA0"/>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Impact"/>
                <a:ea typeface="Impact"/>
                <a:cs typeface="Impact"/>
                <a:sym typeface="Impact"/>
              </a:rPr>
              <a:t>GIACOMO 1:27</a:t>
            </a:r>
            <a:endParaRPr>
              <a:latin typeface="Impact"/>
              <a:ea typeface="Impact"/>
              <a:cs typeface="Impact"/>
              <a:sym typeface="Impact"/>
            </a:endParaRPr>
          </a:p>
        </p:txBody>
      </p:sp>
      <p:sp>
        <p:nvSpPr>
          <p:cNvPr id="115" name="Google Shape;115;p20"/>
          <p:cNvSpPr txBox="1">
            <a:spLocks noGrp="1"/>
          </p:cNvSpPr>
          <p:nvPr>
            <p:ph type="body" idx="1"/>
          </p:nvPr>
        </p:nvSpPr>
        <p:spPr>
          <a:xfrm>
            <a:off x="114225" y="1508400"/>
            <a:ext cx="7464600" cy="3635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it" sz="1600">
                <a:solidFill>
                  <a:schemeClr val="dk1"/>
                </a:solidFill>
                <a:highlight>
                  <a:srgbClr val="FFFFFF"/>
                </a:highlight>
                <a:latin typeface="Times New Roman"/>
                <a:ea typeface="Times New Roman"/>
                <a:cs typeface="Times New Roman"/>
                <a:sym typeface="Times New Roman"/>
              </a:rPr>
              <a:t>Questo versetto biblico espone l’epistola di Giacomo dopo che sulla montagna Gesù disse che si deve prendere cura dei “minimi fratelli” (trovato in quello di Matteo 25:40). Lui quindi espande l’idea della vera religione, dicendo che questa è l’obbligo morale di aiutare i meno fortunati. Mentre alcuni, quando si parla della giustizia sociale, pensano a come fermare il razzismo e discriminazione nel lavoro, portare giustizia sociale nel mondo significa anche dare voce a quelli che non la hanno. Le persone più sfortunate, come vedove, orfani e senzatetto, che sono messi in posizioni difficili. La giustizia sociale è anche saper aiutare quelli bisognosi di affetto, aiuto economico o altro. Fare in modo che nessun bambino debba restare senza genitore, moglie o marito senza il suo sposo, e nessuna persona senza un posto da chiamare casa, se non per cause naturali, o cosa possa essere la volontà di Dio. </a:t>
            </a:r>
            <a:endParaRPr sz="160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1200"/>
              </a:spcAft>
              <a:buNone/>
            </a:pPr>
            <a:endParaRPr/>
          </a:p>
        </p:txBody>
      </p:sp>
      <p:pic>
        <p:nvPicPr>
          <p:cNvPr id="116" name="Google Shape;116;p20" descr="Concetto di aiuto sociale illustrazione di stock. Illustrazione di marchio  - 129983847"/>
          <p:cNvPicPr preferRelativeResize="0"/>
          <p:nvPr/>
        </p:nvPicPr>
        <p:blipFill rotWithShape="1">
          <a:blip r:embed="rId3">
            <a:alphaModFix/>
          </a:blip>
          <a:srcRect r="4725"/>
          <a:stretch/>
        </p:blipFill>
        <p:spPr>
          <a:xfrm>
            <a:off x="7679000" y="3601400"/>
            <a:ext cx="1385601" cy="1443649"/>
          </a:xfrm>
          <a:prstGeom prst="rect">
            <a:avLst/>
          </a:prstGeom>
          <a:noFill/>
          <a:ln>
            <a:noFill/>
          </a:ln>
        </p:spPr>
      </p:pic>
      <p:pic>
        <p:nvPicPr>
          <p:cNvPr id="117" name="Google Shape;117;p20" descr="Una famiglia a cui chiedere aiuto - Cooperativa Sociale A.la.t.Ha. ONLUS"/>
          <p:cNvPicPr preferRelativeResize="0"/>
          <p:nvPr/>
        </p:nvPicPr>
        <p:blipFill>
          <a:blip r:embed="rId4">
            <a:alphaModFix/>
          </a:blip>
          <a:stretch>
            <a:fillRect/>
          </a:stretch>
        </p:blipFill>
        <p:spPr>
          <a:xfrm>
            <a:off x="6676200" y="79025"/>
            <a:ext cx="2388401" cy="1384250"/>
          </a:xfrm>
          <a:prstGeom prst="rect">
            <a:avLst/>
          </a:prstGeom>
          <a:noFill/>
          <a:ln>
            <a:noFill/>
          </a:ln>
        </p:spPr>
      </p:pic>
      <p:sp>
        <p:nvSpPr>
          <p:cNvPr id="118" name="Google Shape;118;p20"/>
          <p:cNvSpPr txBox="1"/>
          <p:nvPr/>
        </p:nvSpPr>
        <p:spPr>
          <a:xfrm>
            <a:off x="188050" y="4472350"/>
            <a:ext cx="23883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500">
                <a:latin typeface="Dancing Script"/>
                <a:ea typeface="Dancing Script"/>
                <a:cs typeface="Dancing Script"/>
                <a:sym typeface="Dancing Script"/>
              </a:rPr>
              <a:t>Ilaria Leone</a:t>
            </a:r>
            <a:endParaRPr sz="2500">
              <a:latin typeface="Dancing Script"/>
              <a:ea typeface="Dancing Script"/>
              <a:cs typeface="Dancing Script"/>
              <a:sym typeface="Dancing Script"/>
            </a:endParaRPr>
          </a:p>
        </p:txBody>
      </p:sp>
      <p:sp>
        <p:nvSpPr>
          <p:cNvPr id="119" name="Google Shape;119;p20"/>
          <p:cNvSpPr txBox="1"/>
          <p:nvPr/>
        </p:nvSpPr>
        <p:spPr>
          <a:xfrm>
            <a:off x="188050" y="589175"/>
            <a:ext cx="69024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it" sz="1600" i="1">
                <a:solidFill>
                  <a:schemeClr val="dk1"/>
                </a:solidFill>
                <a:highlight>
                  <a:schemeClr val="lt1"/>
                </a:highlight>
                <a:latin typeface="Times New Roman"/>
                <a:ea typeface="Times New Roman"/>
                <a:cs typeface="Times New Roman"/>
                <a:sym typeface="Times New Roman"/>
              </a:rPr>
              <a:t>“Una religione pura e senza macchia davanti a Dio nostro Padre è questa: soccorrere gli orfani e le vedove nelle loro afflizioni e conservarsi puri da questo mondo.”</a:t>
            </a:r>
            <a:endParaRPr sz="17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122475" y="140225"/>
            <a:ext cx="8709900" cy="572700"/>
          </a:xfrm>
          <a:prstGeom prst="rect">
            <a:avLst/>
          </a:prstGeom>
          <a:solidFill>
            <a:srgbClr val="FFE59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LUCA 13, 10-16 </a:t>
            </a:r>
            <a:endParaRPr/>
          </a:p>
        </p:txBody>
      </p:sp>
      <p:sp>
        <p:nvSpPr>
          <p:cNvPr id="125" name="Google Shape;125;p21"/>
          <p:cNvSpPr txBox="1">
            <a:spLocks noGrp="1"/>
          </p:cNvSpPr>
          <p:nvPr>
            <p:ph type="body" idx="1"/>
          </p:nvPr>
        </p:nvSpPr>
        <p:spPr>
          <a:xfrm>
            <a:off x="122475" y="832175"/>
            <a:ext cx="7101000" cy="1858800"/>
          </a:xfrm>
          <a:prstGeom prst="rect">
            <a:avLst/>
          </a:prstGeom>
          <a:ln w="9525" cap="flat" cmpd="sng">
            <a:solidFill>
              <a:srgbClr val="BF9000"/>
            </a:solidFill>
            <a:prstDash val="solid"/>
            <a:round/>
            <a:headEnd type="none" w="sm" len="sm"/>
            <a:tailEnd type="none" w="sm" len="sm"/>
          </a:ln>
        </p:spPr>
        <p:txBody>
          <a:bodyPr spcFirstLastPara="1" wrap="square" lIns="91425" tIns="91425" rIns="91425" bIns="91425" anchor="t" anchorCtr="0">
            <a:normAutofit fontScale="25000" lnSpcReduction="20000"/>
          </a:bodyPr>
          <a:lstStyle/>
          <a:p>
            <a:pPr marL="0" lvl="0" indent="0" algn="just" rtl="0">
              <a:spcBef>
                <a:spcPts val="0"/>
              </a:spcBef>
              <a:spcAft>
                <a:spcPts val="0"/>
              </a:spcAft>
              <a:buNone/>
            </a:pPr>
            <a:r>
              <a:rPr lang="it" sz="5738" b="1">
                <a:latin typeface="Times New Roman"/>
                <a:ea typeface="Times New Roman"/>
                <a:cs typeface="Times New Roman"/>
                <a:sym typeface="Times New Roman"/>
              </a:rPr>
              <a:t>“Donna, sei liberata dalla tua malattia” </a:t>
            </a:r>
            <a:endParaRPr sz="5738" b="1">
              <a:latin typeface="Times New Roman"/>
              <a:ea typeface="Times New Roman"/>
              <a:cs typeface="Times New Roman"/>
              <a:sym typeface="Times New Roman"/>
            </a:endParaRPr>
          </a:p>
          <a:p>
            <a:pPr marL="0" lvl="0" indent="0" algn="just" rtl="0">
              <a:spcBef>
                <a:spcPts val="1200"/>
              </a:spcBef>
              <a:spcAft>
                <a:spcPts val="0"/>
              </a:spcAft>
              <a:buNone/>
            </a:pPr>
            <a:r>
              <a:rPr lang="it" sz="5707">
                <a:latin typeface="Times New Roman"/>
                <a:ea typeface="Times New Roman"/>
                <a:cs typeface="Times New Roman"/>
                <a:sym typeface="Times New Roman"/>
              </a:rPr>
              <a:t>Questa citazione biblica fa parte del brano del vangelo di Luca, che è dedicato alla guarigione della donna curva il giorno di sabato, nel quale Gesù guarisce una donna malata da 18 anni e riceve i rimproveri dal capo della sinagoga. Il figlio di Dio lo accusa di ipocrisia e viene acclamato dai presenti per il gesto di giustizia per la povera donna oppressa dalla malattia. Questo ci insegna che le scelte per il bene del prossimo, devono essere fatte anche quando non si e’ pienamente compresi o appaiono come impopolari agli occhi dei superficiali. </a:t>
            </a:r>
            <a:endParaRPr sz="5707">
              <a:latin typeface="Times New Roman"/>
              <a:ea typeface="Times New Roman"/>
              <a:cs typeface="Times New Roman"/>
              <a:sym typeface="Times New Roman"/>
            </a:endParaRPr>
          </a:p>
          <a:p>
            <a:pPr marL="0" lvl="0" indent="0" algn="just" rtl="0">
              <a:spcBef>
                <a:spcPts val="1200"/>
              </a:spcBef>
              <a:spcAft>
                <a:spcPts val="0"/>
              </a:spcAft>
              <a:buNone/>
            </a:pPr>
            <a:endParaRPr sz="4507">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126" name="Google Shape;126;p21" descr="Vangelo secondo Luca"/>
          <p:cNvPicPr preferRelativeResize="0"/>
          <p:nvPr/>
        </p:nvPicPr>
        <p:blipFill>
          <a:blip r:embed="rId3">
            <a:alphaModFix/>
          </a:blip>
          <a:stretch>
            <a:fillRect/>
          </a:stretch>
        </p:blipFill>
        <p:spPr>
          <a:xfrm>
            <a:off x="7326975" y="140225"/>
            <a:ext cx="1735500" cy="2598525"/>
          </a:xfrm>
          <a:prstGeom prst="rect">
            <a:avLst/>
          </a:prstGeom>
          <a:noFill/>
          <a:ln>
            <a:noFill/>
          </a:ln>
        </p:spPr>
      </p:pic>
      <p:sp>
        <p:nvSpPr>
          <p:cNvPr id="127" name="Google Shape;127;p21"/>
          <p:cNvSpPr txBox="1"/>
          <p:nvPr/>
        </p:nvSpPr>
        <p:spPr>
          <a:xfrm>
            <a:off x="32625" y="2767175"/>
            <a:ext cx="7280700" cy="2274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1200"/>
              </a:spcAft>
              <a:buClr>
                <a:schemeClr val="dk1"/>
              </a:buClr>
              <a:buSzPts val="1100"/>
              <a:buFont typeface="Arial"/>
              <a:buNone/>
            </a:pPr>
            <a:r>
              <a:rPr lang="it" sz="1500">
                <a:solidFill>
                  <a:schemeClr val="dk2"/>
                </a:solidFill>
                <a:latin typeface="Times New Roman"/>
                <a:ea typeface="Times New Roman"/>
                <a:cs typeface="Times New Roman"/>
                <a:sym typeface="Times New Roman"/>
              </a:rPr>
              <a:t>Inoltre, dal quinto comandamento “non uccidere”, possiamo ricavare tutte le iniziative a difesa della vita umana, sia in situazioni emergenziali sia in situazioni di gestione dell’ordine pubblico. Dal comandamento “non rubare”, ricaviamo l’insegnamento di non depauperare i conti pubblici a favore di interessi privati e di combattere la corruzione che purtroppo affligge la gestione della cosa pubblica italiana. Penso che da ciò si ricavi la grande responsabilità che tutti gli elettori hanno, quando scelgono rappresentanti politici che devono perseguire il bene del paese e non interessi particolari, che possono distogliere risorse che dovrebbero essere destinate alle fasce sociali più deboli.</a:t>
            </a:r>
            <a:endParaRPr sz="1500"/>
          </a:p>
        </p:txBody>
      </p:sp>
      <p:pic>
        <p:nvPicPr>
          <p:cNvPr id="128" name="Google Shape;128;p21" descr="L'assistente sociale: il cuore oltre la professionalità"/>
          <p:cNvPicPr preferRelativeResize="0"/>
          <p:nvPr/>
        </p:nvPicPr>
        <p:blipFill>
          <a:blip r:embed="rId4">
            <a:alphaModFix/>
          </a:blip>
          <a:stretch>
            <a:fillRect/>
          </a:stretch>
        </p:blipFill>
        <p:spPr>
          <a:xfrm>
            <a:off x="7326975" y="3226875"/>
            <a:ext cx="1677025" cy="1210200"/>
          </a:xfrm>
          <a:prstGeom prst="rect">
            <a:avLst/>
          </a:prstGeom>
          <a:noFill/>
          <a:ln>
            <a:noFill/>
          </a:ln>
        </p:spPr>
      </p:pic>
      <p:sp>
        <p:nvSpPr>
          <p:cNvPr id="129" name="Google Shape;129;p21"/>
          <p:cNvSpPr txBox="1"/>
          <p:nvPr/>
        </p:nvSpPr>
        <p:spPr>
          <a:xfrm>
            <a:off x="7476275" y="4438175"/>
            <a:ext cx="1735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t>Giulia Lippi</a:t>
            </a:r>
            <a:endParaRPr sz="1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2173</Words>
  <Application>Microsoft Macintosh PowerPoint</Application>
  <PresentationFormat>Presentazione su schermo (16:9)</PresentationFormat>
  <Paragraphs>74</Paragraphs>
  <Slides>13</Slides>
  <Notes>13</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13</vt:i4>
      </vt:variant>
    </vt:vector>
  </HeadingPairs>
  <TitlesOfParts>
    <vt:vector size="26" baseType="lpstr">
      <vt:lpstr>Trebuchet MS</vt:lpstr>
      <vt:lpstr>Oswald</vt:lpstr>
      <vt:lpstr>Dancing Script</vt:lpstr>
      <vt:lpstr>Calibri</vt:lpstr>
      <vt:lpstr>Amatic SC</vt:lpstr>
      <vt:lpstr>Times New Roman</vt:lpstr>
      <vt:lpstr>Arial</vt:lpstr>
      <vt:lpstr>Merriweather</vt:lpstr>
      <vt:lpstr>Comfortaa</vt:lpstr>
      <vt:lpstr>Syncopate</vt:lpstr>
      <vt:lpstr>Impact</vt:lpstr>
      <vt:lpstr>Caveat</vt:lpstr>
      <vt:lpstr>Simple Light</vt:lpstr>
      <vt:lpstr>La Bibbia e la giustizia sociale</vt:lpstr>
      <vt:lpstr>Matteo 5:6.                                                             Filippo Gallottini</vt:lpstr>
      <vt:lpstr>Romani 6:13; Elisa Tripi</vt:lpstr>
      <vt:lpstr>Nel libro del profeta Michea sono contenuti vari oracoli e profezie con esortazioni contro l’ingiustizia sociale. Il versetto 6:8, qui sotto raffigurato, é indicativo.</vt:lpstr>
      <vt:lpstr>Concetto di giustizia sociale centrato su Dio </vt:lpstr>
      <vt:lpstr>Presentazione standard di PowerPoint</vt:lpstr>
      <vt:lpstr>Matteo 25, 40 - Irene Tabacchi </vt:lpstr>
      <vt:lpstr>GIACOMO 1:27</vt:lpstr>
      <vt:lpstr>LUCA 13, 10-16 </vt:lpstr>
      <vt:lpstr>Presentazione standard di PowerPoint</vt:lpstr>
      <vt:lpstr>Giovanni 13, 15-16  </vt:lpstr>
      <vt:lpstr> </vt:lpstr>
      <vt:lpstr>Matteo 5:19-20                                             Matteo Finucci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Bibbia e la giustizia sociale</dc:title>
  <cp:lastModifiedBy>Microsoft Office User</cp:lastModifiedBy>
  <cp:revision>1</cp:revision>
  <dcterms:modified xsi:type="dcterms:W3CDTF">2021-03-15T12:47:11Z</dcterms:modified>
</cp:coreProperties>
</file>