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8" r:id="rId2"/>
    <p:sldId id="267" r:id="rId3"/>
    <p:sldId id="257" r:id="rId4"/>
    <p:sldId id="258" r:id="rId5"/>
    <p:sldId id="259" r:id="rId6"/>
    <p:sldId id="260" r:id="rId7"/>
    <p:sldId id="261" r:id="rId8"/>
    <p:sldId id="262" r:id="rId9"/>
    <p:sldId id="263" r:id="rId10"/>
    <p:sldId id="264" r:id="rId11"/>
    <p:sldId id="266" r:id="rId12"/>
    <p:sldId id="265"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3"/>
  </p:normalViewPr>
  <p:slideViewPr>
    <p:cSldViewPr snapToGrid="0" snapToObjects="1">
      <p:cViewPr>
        <p:scale>
          <a:sx n="88" d="100"/>
          <a:sy n="88" d="100"/>
        </p:scale>
        <p:origin x="-12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xmlns=""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2/1/2021</a:t>
            </a:fld>
            <a:endParaRPr lang="en-US" dirty="0"/>
          </a:p>
        </p:txBody>
      </p:sp>
      <p:sp>
        <p:nvSpPr>
          <p:cNvPr id="5" name="Footer Placeholder 4">
            <a:extLst>
              <a:ext uri="{FF2B5EF4-FFF2-40B4-BE49-F238E27FC236}">
                <a16:creationId xmlns:a16="http://schemas.microsoft.com/office/drawing/2014/main" xmlns=""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xmlns=""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23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ED9A4A-D287-4207-9037-70DB007A1707}"/>
              </a:ext>
            </a:extLst>
          </p:cNvPr>
          <p:cNvSpPr>
            <a:spLocks noGrp="1"/>
          </p:cNvSpPr>
          <p:nvPr>
            <p:ph type="dt" sz="half" idx="10"/>
          </p:nvPr>
        </p:nvSpPr>
        <p:spPr/>
        <p:txBody>
          <a:bodyPr/>
          <a:lstStyle/>
          <a:p>
            <a:fld id="{02AC24A9-CCB6-4F8D-B8DB-C2F3692CFA5A}" type="datetimeFigureOut">
              <a:rPr lang="en-US" smtClean="0"/>
              <a:t>2/1/2021</a:t>
            </a:fld>
            <a:endParaRPr lang="en-US"/>
          </a:p>
        </p:txBody>
      </p:sp>
      <p:sp>
        <p:nvSpPr>
          <p:cNvPr id="5" name="Footer Placeholder 4">
            <a:extLst>
              <a:ext uri="{FF2B5EF4-FFF2-40B4-BE49-F238E27FC236}">
                <a16:creationId xmlns:a16="http://schemas.microsoft.com/office/drawing/2014/main" xmlns=""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69699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D2603B-9ACE-4FA9-805B-9B91EB63DF7D}"/>
              </a:ext>
            </a:extLst>
          </p:cNvPr>
          <p:cNvSpPr>
            <a:spLocks noGrp="1"/>
          </p:cNvSpPr>
          <p:nvPr>
            <p:ph type="dt" sz="half" idx="10"/>
          </p:nvPr>
        </p:nvSpPr>
        <p:spPr/>
        <p:txBody>
          <a:bodyPr/>
          <a:lstStyle/>
          <a:p>
            <a:fld id="{02AC24A9-CCB6-4F8D-B8DB-C2F3692CFA5A}" type="datetimeFigureOut">
              <a:rPr lang="en-US" smtClean="0"/>
              <a:t>2/1/2021</a:t>
            </a:fld>
            <a:endParaRPr lang="en-US"/>
          </a:p>
        </p:txBody>
      </p:sp>
      <p:sp>
        <p:nvSpPr>
          <p:cNvPr id="5" name="Footer Placeholder 4">
            <a:extLst>
              <a:ext uri="{FF2B5EF4-FFF2-40B4-BE49-F238E27FC236}">
                <a16:creationId xmlns:a16="http://schemas.microsoft.com/office/drawing/2014/main" xmlns=""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786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xmlns=""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2/1/2021</a:t>
            </a:fld>
            <a:endParaRPr lang="en-US"/>
          </a:p>
        </p:txBody>
      </p:sp>
      <p:sp>
        <p:nvSpPr>
          <p:cNvPr id="5" name="Footer Placeholder 4">
            <a:extLst>
              <a:ext uri="{FF2B5EF4-FFF2-40B4-BE49-F238E27FC236}">
                <a16:creationId xmlns:a16="http://schemas.microsoft.com/office/drawing/2014/main" xmlns=""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6072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xmlns=""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D48BFA7D-4401-4285-802B-1579165F0D6D}"/>
              </a:ext>
            </a:extLst>
          </p:cNvPr>
          <p:cNvSpPr>
            <a:spLocks noGrp="1"/>
          </p:cNvSpPr>
          <p:nvPr>
            <p:ph type="dt" sz="half" idx="10"/>
          </p:nvPr>
        </p:nvSpPr>
        <p:spPr/>
        <p:txBody>
          <a:bodyPr/>
          <a:lstStyle/>
          <a:p>
            <a:fld id="{02AC24A9-CCB6-4F8D-B8DB-C2F3692CFA5A}" type="datetimeFigureOut">
              <a:rPr lang="en-US" smtClean="0"/>
              <a:t>2/1/2021</a:t>
            </a:fld>
            <a:endParaRPr lang="en-US"/>
          </a:p>
        </p:txBody>
      </p:sp>
      <p:sp>
        <p:nvSpPr>
          <p:cNvPr id="5" name="Footer Placeholder 4">
            <a:extLst>
              <a:ext uri="{FF2B5EF4-FFF2-40B4-BE49-F238E27FC236}">
                <a16:creationId xmlns:a16="http://schemas.microsoft.com/office/drawing/2014/main" xmlns=""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7618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xmlns=""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2/1/2021</a:t>
            </a:fld>
            <a:endParaRPr lang="en-US"/>
          </a:p>
        </p:txBody>
      </p:sp>
      <p:sp>
        <p:nvSpPr>
          <p:cNvPr id="6" name="Footer Placeholder 5">
            <a:extLst>
              <a:ext uri="{FF2B5EF4-FFF2-40B4-BE49-F238E27FC236}">
                <a16:creationId xmlns:a16="http://schemas.microsoft.com/office/drawing/2014/main" xmlns=""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94520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xmlns=""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xmlns=""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2/1/2021</a:t>
            </a:fld>
            <a:endParaRPr lang="en-US"/>
          </a:p>
        </p:txBody>
      </p:sp>
      <p:sp>
        <p:nvSpPr>
          <p:cNvPr id="8" name="Footer Placeholder 7">
            <a:extLst>
              <a:ext uri="{FF2B5EF4-FFF2-40B4-BE49-F238E27FC236}">
                <a16:creationId xmlns:a16="http://schemas.microsoft.com/office/drawing/2014/main" xmlns=""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424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xmlns="" id="{67C91241-A315-4643-91E5-CF2C25CC903A}"/>
              </a:ext>
            </a:extLst>
          </p:cNvPr>
          <p:cNvSpPr>
            <a:spLocks noGrp="1"/>
          </p:cNvSpPr>
          <p:nvPr>
            <p:ph type="dt" sz="half" idx="10"/>
          </p:nvPr>
        </p:nvSpPr>
        <p:spPr/>
        <p:txBody>
          <a:bodyPr/>
          <a:lstStyle/>
          <a:p>
            <a:fld id="{02AC24A9-CCB6-4F8D-B8DB-C2F3692CFA5A}" type="datetimeFigureOut">
              <a:rPr lang="en-US" smtClean="0"/>
              <a:t>2/1/2021</a:t>
            </a:fld>
            <a:endParaRPr lang="en-US"/>
          </a:p>
        </p:txBody>
      </p:sp>
      <p:sp>
        <p:nvSpPr>
          <p:cNvPr id="4" name="Footer Placeholder 3">
            <a:extLst>
              <a:ext uri="{FF2B5EF4-FFF2-40B4-BE49-F238E27FC236}">
                <a16:creationId xmlns:a16="http://schemas.microsoft.com/office/drawing/2014/main" xmlns=""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3703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C447E0-1D4D-4EF2-B81B-4B2400EE3EDB}"/>
              </a:ext>
            </a:extLst>
          </p:cNvPr>
          <p:cNvSpPr>
            <a:spLocks noGrp="1"/>
          </p:cNvSpPr>
          <p:nvPr>
            <p:ph type="dt" sz="half" idx="10"/>
          </p:nvPr>
        </p:nvSpPr>
        <p:spPr/>
        <p:txBody>
          <a:bodyPr/>
          <a:lstStyle/>
          <a:p>
            <a:fld id="{02AC24A9-CCB6-4F8D-B8DB-C2F3692CFA5A}" type="datetimeFigureOut">
              <a:rPr lang="en-US" smtClean="0"/>
              <a:t>2/1/2021</a:t>
            </a:fld>
            <a:endParaRPr lang="en-US"/>
          </a:p>
        </p:txBody>
      </p:sp>
      <p:sp>
        <p:nvSpPr>
          <p:cNvPr id="3" name="Footer Placeholder 2">
            <a:extLst>
              <a:ext uri="{FF2B5EF4-FFF2-40B4-BE49-F238E27FC236}">
                <a16:creationId xmlns:a16="http://schemas.microsoft.com/office/drawing/2014/main" xmlns=""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31528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xmlns=""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2/1/2021</a:t>
            </a:fld>
            <a:endParaRPr lang="en-US" dirty="0"/>
          </a:p>
        </p:txBody>
      </p:sp>
      <p:sp>
        <p:nvSpPr>
          <p:cNvPr id="6" name="Footer Placeholder 5">
            <a:extLst>
              <a:ext uri="{FF2B5EF4-FFF2-40B4-BE49-F238E27FC236}">
                <a16:creationId xmlns:a16="http://schemas.microsoft.com/office/drawing/2014/main" xmlns=""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5031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xmlns=""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2/1/2021</a:t>
            </a:fld>
            <a:endParaRPr lang="en-US"/>
          </a:p>
        </p:txBody>
      </p:sp>
      <p:sp>
        <p:nvSpPr>
          <p:cNvPr id="6" name="Footer Placeholder 5">
            <a:extLst>
              <a:ext uri="{FF2B5EF4-FFF2-40B4-BE49-F238E27FC236}">
                <a16:creationId xmlns:a16="http://schemas.microsoft.com/office/drawing/2014/main" xmlns=""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5792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2/1/2021</a:t>
            </a:fld>
            <a:endParaRPr lang="en-US"/>
          </a:p>
        </p:txBody>
      </p:sp>
      <p:sp>
        <p:nvSpPr>
          <p:cNvPr id="5" name="Footer Placeholder 4">
            <a:extLst>
              <a:ext uri="{FF2B5EF4-FFF2-40B4-BE49-F238E27FC236}">
                <a16:creationId xmlns:a16="http://schemas.microsoft.com/office/drawing/2014/main" xmlns=""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63394826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0">
            <a:extLst>
              <a:ext uri="{FF2B5EF4-FFF2-40B4-BE49-F238E27FC236}">
                <a16:creationId xmlns:a16="http://schemas.microsoft.com/office/drawing/2014/main" xmlns=""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persona, esterni, terra, inpiedi&#10;&#10;Descrizione generata automaticamente">
            <a:extLst>
              <a:ext uri="{FF2B5EF4-FFF2-40B4-BE49-F238E27FC236}">
                <a16:creationId xmlns:a16="http://schemas.microsoft.com/office/drawing/2014/main" xmlns="" id="{9FF63E15-B560-B548-8FC1-8B32EE29348D}"/>
              </a:ext>
            </a:extLst>
          </p:cNvPr>
          <p:cNvPicPr>
            <a:picLocks noChangeAspect="1"/>
          </p:cNvPicPr>
          <p:nvPr/>
        </p:nvPicPr>
        <p:blipFill rotWithShape="1">
          <a:blip r:embed="rId2"/>
          <a:srcRect l="1369" r="17297" b="-1"/>
          <a:stretch/>
        </p:blipFill>
        <p:spPr>
          <a:xfrm>
            <a:off x="20" y="10"/>
            <a:ext cx="12191981" cy="6857990"/>
          </a:xfrm>
          <a:prstGeom prst="rect">
            <a:avLst/>
          </a:prstGeom>
        </p:spPr>
      </p:pic>
      <p:sp>
        <p:nvSpPr>
          <p:cNvPr id="27" name="Rectangle 22">
            <a:extLst>
              <a:ext uri="{FF2B5EF4-FFF2-40B4-BE49-F238E27FC236}">
                <a16:creationId xmlns:a16="http://schemas.microsoft.com/office/drawing/2014/main" xmlns=""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xmlns="" id="{B6EBF3FA-4EC2-ED46-AFFD-1596482830D8}"/>
              </a:ext>
            </a:extLst>
          </p:cNvPr>
          <p:cNvSpPr>
            <a:spLocks noGrp="1"/>
          </p:cNvSpPr>
          <p:nvPr>
            <p:ph type="ctrTitle"/>
          </p:nvPr>
        </p:nvSpPr>
        <p:spPr>
          <a:xfrm>
            <a:off x="404553" y="3091928"/>
            <a:ext cx="9078562" cy="2387600"/>
          </a:xfrm>
        </p:spPr>
        <p:txBody>
          <a:bodyPr>
            <a:normAutofit/>
          </a:bodyPr>
          <a:lstStyle/>
          <a:p>
            <a:r>
              <a:rPr lang="it-IT" sz="6600"/>
              <a:t>Stories of Rescue and Heroism </a:t>
            </a:r>
            <a:endParaRPr lang="it-IT" sz="6600" dirty="0"/>
          </a:p>
        </p:txBody>
      </p:sp>
      <p:sp>
        <p:nvSpPr>
          <p:cNvPr id="25" name="Rectangle: Rounded Corners 24">
            <a:extLst>
              <a:ext uri="{FF2B5EF4-FFF2-40B4-BE49-F238E27FC236}">
                <a16:creationId xmlns:a16="http://schemas.microsoft.com/office/drawing/2014/main" xmlns=""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xmlns="" id="{B4E02815-D261-564D-A675-29F81DCFFB6B}"/>
              </a:ext>
            </a:extLst>
          </p:cNvPr>
          <p:cNvSpPr>
            <a:spLocks noGrp="1"/>
          </p:cNvSpPr>
          <p:nvPr>
            <p:ph type="subTitle" idx="1"/>
          </p:nvPr>
        </p:nvSpPr>
        <p:spPr>
          <a:xfrm>
            <a:off x="404553" y="5624945"/>
            <a:ext cx="9078562" cy="592975"/>
          </a:xfrm>
        </p:spPr>
        <p:txBody>
          <a:bodyPr anchor="ctr">
            <a:normAutofit/>
          </a:bodyPr>
          <a:lstStyle/>
          <a:p>
            <a:pPr>
              <a:lnSpc>
                <a:spcPct val="100000"/>
              </a:lnSpc>
            </a:pPr>
            <a:r>
              <a:rPr lang="it-IT" sz="2000" dirty="0"/>
              <a:t>By Sveva Bengala ,Virginia Coppe, Elisabetta Hill </a:t>
            </a:r>
            <a:r>
              <a:rPr lang="it-IT" sz="2000" dirty="0" smtClean="0"/>
              <a:t>and </a:t>
            </a:r>
            <a:r>
              <a:rPr lang="it-IT" sz="2000" dirty="0"/>
              <a:t>Lavinia Maggiorano </a:t>
            </a:r>
          </a:p>
        </p:txBody>
      </p:sp>
    </p:spTree>
    <p:extLst>
      <p:ext uri="{BB962C8B-B14F-4D97-AF65-F5344CB8AC3E}">
        <p14:creationId xmlns:p14="http://schemas.microsoft.com/office/powerpoint/2010/main" val="333444765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xmlns=""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43857"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xmlns="" id="{06FB306E-5480-1249-A3EE-FEAE5BA0A3ED}"/>
              </a:ext>
            </a:extLst>
          </p:cNvPr>
          <p:cNvSpPr>
            <a:spLocks noGrp="1"/>
          </p:cNvSpPr>
          <p:nvPr>
            <p:ph type="title"/>
          </p:nvPr>
        </p:nvSpPr>
        <p:spPr>
          <a:xfrm>
            <a:off x="5359510" y="978619"/>
            <a:ext cx="5991244" cy="1106424"/>
          </a:xfrm>
        </p:spPr>
        <p:txBody>
          <a:bodyPr>
            <a:normAutofit/>
          </a:bodyPr>
          <a:lstStyle/>
          <a:p>
            <a:r>
              <a:rPr lang="en-US" sz="3200"/>
              <a:t>Tadeusz Pankiewicz </a:t>
            </a:r>
            <a:endParaRPr lang="it-IT" sz="3200"/>
          </a:p>
        </p:txBody>
      </p:sp>
      <p:pic>
        <p:nvPicPr>
          <p:cNvPr id="5" name="Immagine 4" descr="Immagine che contiene testo, esterni, via, segnale&#10;&#10;Descrizione generata automaticamente">
            <a:extLst>
              <a:ext uri="{FF2B5EF4-FFF2-40B4-BE49-F238E27FC236}">
                <a16:creationId xmlns:a16="http://schemas.microsoft.com/office/drawing/2014/main" xmlns="" id="{1AB943CF-B9A0-2D43-8624-88F6FE03EA9A}"/>
              </a:ext>
            </a:extLst>
          </p:cNvPr>
          <p:cNvPicPr>
            <a:picLocks noChangeAspect="1"/>
          </p:cNvPicPr>
          <p:nvPr/>
        </p:nvPicPr>
        <p:blipFill rotWithShape="1">
          <a:blip r:embed="rId2"/>
          <a:srcRect l="12430" r="5173" b="1"/>
          <a:stretch/>
        </p:blipFill>
        <p:spPr>
          <a:xfrm>
            <a:off x="414528" y="1833183"/>
            <a:ext cx="4033647" cy="3091049"/>
          </a:xfrm>
          <a:prstGeom prst="rect">
            <a:avLst/>
          </a:prstGeom>
        </p:spPr>
      </p:pic>
      <p:sp>
        <p:nvSpPr>
          <p:cNvPr id="30" name="Rectangle 29">
            <a:extLst>
              <a:ext uri="{FF2B5EF4-FFF2-40B4-BE49-F238E27FC236}">
                <a16:creationId xmlns:a16="http://schemas.microsoft.com/office/drawing/2014/main" xmlns=""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79848"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1">
            <a:extLst>
              <a:ext uri="{FF2B5EF4-FFF2-40B4-BE49-F238E27FC236}">
                <a16:creationId xmlns:a16="http://schemas.microsoft.com/office/drawing/2014/main" xmlns=""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67859"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xmlns="" id="{E36431A0-1E66-CB40-8AA1-38D21D660A22}"/>
              </a:ext>
            </a:extLst>
          </p:cNvPr>
          <p:cNvSpPr>
            <a:spLocks noGrp="1"/>
          </p:cNvSpPr>
          <p:nvPr>
            <p:ph idx="1"/>
          </p:nvPr>
        </p:nvSpPr>
        <p:spPr>
          <a:xfrm>
            <a:off x="5356861" y="2252870"/>
            <a:ext cx="5993892" cy="3560251"/>
          </a:xfrm>
        </p:spPr>
        <p:txBody>
          <a:bodyPr>
            <a:normAutofit/>
          </a:bodyPr>
          <a:lstStyle/>
          <a:p>
            <a:pPr lvl="0" algn="just">
              <a:lnSpc>
                <a:spcPct val="100000"/>
              </a:lnSpc>
            </a:pPr>
            <a:r>
              <a:rPr lang="en-US" sz="1300" dirty="0"/>
              <a:t>Many Jews began to build hiding places in the house. Some were very inventive. A family created a tiny hiding spot behind a coat hanger. The most used way out was going through sewers, infested by rats. The Nazis realized that relatively late and then, where the sewage ended at the edge of the Vistula River, they placed soldiers with </a:t>
            </a:r>
            <a:r>
              <a:rPr lang="en-US" sz="1300" dirty="0" smtClean="0"/>
              <a:t>guns who </a:t>
            </a:r>
            <a:r>
              <a:rPr lang="en-US" sz="1300" dirty="0"/>
              <a:t>would fire at all those who leaned outside.</a:t>
            </a:r>
            <a:endParaRPr lang="it-IT" sz="1300" dirty="0"/>
          </a:p>
          <a:p>
            <a:pPr lvl="0" algn="just">
              <a:lnSpc>
                <a:spcPct val="100000"/>
              </a:lnSpc>
            </a:pPr>
            <a:r>
              <a:rPr lang="en-US" sz="1300" dirty="0"/>
              <a:t>Doctor </a:t>
            </a:r>
            <a:r>
              <a:rPr lang="en-US" sz="1300" dirty="0" err="1"/>
              <a:t>Pankiewicz</a:t>
            </a:r>
            <a:r>
              <a:rPr lang="en-US" sz="1300" dirty="0"/>
              <a:t>, with the arrival of the Soviets, had to abandon his pharmacy. In 1951 he was appointed director of all the pharmacies of the territory. </a:t>
            </a:r>
            <a:endParaRPr lang="it-IT" sz="1300" dirty="0"/>
          </a:p>
          <a:p>
            <a:pPr lvl="0" algn="just">
              <a:lnSpc>
                <a:spcPct val="100000"/>
              </a:lnSpc>
            </a:pPr>
            <a:r>
              <a:rPr lang="en-US" sz="1300" dirty="0"/>
              <a:t> A man of great culture, he witnessed several trials held in Germany. For his reputation as a savior, in 1983 he was awarded the medal of </a:t>
            </a:r>
            <a:r>
              <a:rPr lang="en-US" sz="1300" dirty="0" smtClean="0"/>
              <a:t>“Righteous Among the Nations</a:t>
            </a:r>
            <a:r>
              <a:rPr lang="en-US" sz="1300" dirty="0"/>
              <a:t>" and invited by the Israeli Prime Minister Ben Gurion.</a:t>
            </a:r>
            <a:endParaRPr lang="it-IT" sz="1300" dirty="0"/>
          </a:p>
          <a:p>
            <a:pPr algn="just">
              <a:lnSpc>
                <a:spcPct val="100000"/>
              </a:lnSpc>
            </a:pPr>
            <a:endParaRPr lang="it-IT" sz="1300" dirty="0"/>
          </a:p>
          <a:p>
            <a:pPr>
              <a:lnSpc>
                <a:spcPct val="100000"/>
              </a:lnSpc>
            </a:pPr>
            <a:endParaRPr lang="it-IT" sz="1300" dirty="0"/>
          </a:p>
        </p:txBody>
      </p:sp>
    </p:spTree>
    <p:extLst>
      <p:ext uri="{BB962C8B-B14F-4D97-AF65-F5344CB8AC3E}">
        <p14:creationId xmlns:p14="http://schemas.microsoft.com/office/powerpoint/2010/main" val="3206921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xmlns=""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40">
            <a:extLst>
              <a:ext uri="{FF2B5EF4-FFF2-40B4-BE49-F238E27FC236}">
                <a16:creationId xmlns:a16="http://schemas.microsoft.com/office/drawing/2014/main" xmlns=""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43857"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xmlns="" id="{1B4FFAAE-28FF-1A44-B7D2-27D0BCBC7483}"/>
              </a:ext>
            </a:extLst>
          </p:cNvPr>
          <p:cNvSpPr>
            <a:spLocks noGrp="1"/>
          </p:cNvSpPr>
          <p:nvPr>
            <p:ph type="title"/>
          </p:nvPr>
        </p:nvSpPr>
        <p:spPr>
          <a:xfrm>
            <a:off x="5359510" y="978619"/>
            <a:ext cx="5991244" cy="1106424"/>
          </a:xfrm>
        </p:spPr>
        <p:txBody>
          <a:bodyPr>
            <a:normAutofit/>
          </a:bodyPr>
          <a:lstStyle/>
          <a:p>
            <a:r>
              <a:rPr lang="it-IT" sz="3200"/>
              <a:t>Zegota </a:t>
            </a:r>
          </a:p>
        </p:txBody>
      </p:sp>
      <p:pic>
        <p:nvPicPr>
          <p:cNvPr id="7" name="Immagine 6" descr="Immagine che contiene testo, donna, persona, capelli&#10;&#10;Descrizione generata automaticamente">
            <a:extLst>
              <a:ext uri="{FF2B5EF4-FFF2-40B4-BE49-F238E27FC236}">
                <a16:creationId xmlns:a16="http://schemas.microsoft.com/office/drawing/2014/main" xmlns="" id="{263FC2CC-8EA5-3E4A-8A9D-EAF23A23129D}"/>
              </a:ext>
            </a:extLst>
          </p:cNvPr>
          <p:cNvPicPr>
            <a:picLocks noChangeAspect="1"/>
          </p:cNvPicPr>
          <p:nvPr/>
        </p:nvPicPr>
        <p:blipFill rotWithShape="1">
          <a:blip r:embed="rId2"/>
          <a:srcRect r="-1" b="22920"/>
          <a:stretch/>
        </p:blipFill>
        <p:spPr>
          <a:xfrm>
            <a:off x="414528" y="1319699"/>
            <a:ext cx="4033647" cy="4118018"/>
          </a:xfrm>
          <a:prstGeom prst="rect">
            <a:avLst/>
          </a:prstGeom>
        </p:spPr>
      </p:pic>
      <p:sp>
        <p:nvSpPr>
          <p:cNvPr id="43" name="Rectangle 42">
            <a:extLst>
              <a:ext uri="{FF2B5EF4-FFF2-40B4-BE49-F238E27FC236}">
                <a16:creationId xmlns:a16="http://schemas.microsoft.com/office/drawing/2014/main" xmlns=""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79848"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xmlns=""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67859"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xmlns="" id="{BB7E02E1-D23F-5B4E-9613-FD62FCA16F31}"/>
              </a:ext>
            </a:extLst>
          </p:cNvPr>
          <p:cNvSpPr>
            <a:spLocks noGrp="1"/>
          </p:cNvSpPr>
          <p:nvPr>
            <p:ph idx="1"/>
          </p:nvPr>
        </p:nvSpPr>
        <p:spPr>
          <a:xfrm>
            <a:off x="5356861" y="2252870"/>
            <a:ext cx="5993892" cy="3560251"/>
          </a:xfrm>
        </p:spPr>
        <p:txBody>
          <a:bodyPr>
            <a:normAutofit/>
          </a:bodyPr>
          <a:lstStyle/>
          <a:p>
            <a:pPr lvl="0" algn="just" fontAlgn="base">
              <a:lnSpc>
                <a:spcPct val="100000"/>
              </a:lnSpc>
            </a:pPr>
            <a:r>
              <a:rPr lang="en-US" sz="1300" dirty="0"/>
              <a:t>In 1939 Poland was invaded by Nazis and Soviets and it was later divided in two parts. The </a:t>
            </a:r>
            <a:r>
              <a:rPr lang="en-US" sz="1300" dirty="0" smtClean="0"/>
              <a:t>Polish </a:t>
            </a:r>
            <a:r>
              <a:rPr lang="en-US" sz="1300" dirty="0"/>
              <a:t>organized a real “underground” nation, with schools and universities, including an illegal national corps. </a:t>
            </a:r>
            <a:endParaRPr lang="it-IT" sz="1300" dirty="0"/>
          </a:p>
          <a:p>
            <a:pPr lvl="0" algn="just" fontAlgn="base">
              <a:lnSpc>
                <a:spcPct val="100000"/>
              </a:lnSpc>
            </a:pPr>
            <a:r>
              <a:rPr lang="en-US" sz="1300" dirty="0"/>
              <a:t>When the Jewish persecutions first started, the Nazis were very tough on the </a:t>
            </a:r>
            <a:r>
              <a:rPr lang="en-US" sz="1300" dirty="0" smtClean="0"/>
              <a:t>Polish </a:t>
            </a:r>
            <a:r>
              <a:rPr lang="en-US" sz="1300" dirty="0"/>
              <a:t>population: helping Jews was not allowed and, if someone found out they were helping Jews, the Nazis would kill the entire family of the responsible. </a:t>
            </a:r>
            <a:endParaRPr lang="it-IT" sz="1300" dirty="0"/>
          </a:p>
          <a:p>
            <a:pPr lvl="0" algn="just" fontAlgn="base">
              <a:lnSpc>
                <a:spcPct val="100000"/>
              </a:lnSpc>
            </a:pPr>
            <a:r>
              <a:rPr lang="en-US" sz="1300" dirty="0"/>
              <a:t>In this environment a very important organization for Jewish people’s rights and for their liberation was founded, the Zegota. The founder was a woman, a </a:t>
            </a:r>
            <a:r>
              <a:rPr lang="en-US" sz="1300" dirty="0" smtClean="0"/>
              <a:t>Polish </a:t>
            </a:r>
            <a:r>
              <a:rPr lang="en-US" sz="1300" dirty="0"/>
              <a:t>writer: </a:t>
            </a:r>
            <a:r>
              <a:rPr lang="en-US" sz="1300" dirty="0" err="1"/>
              <a:t>Zofia</a:t>
            </a:r>
            <a:r>
              <a:rPr lang="en-US" sz="1300" dirty="0"/>
              <a:t> </a:t>
            </a:r>
            <a:r>
              <a:rPr lang="en-US" sz="1300" dirty="0" err="1"/>
              <a:t>Kossak-Szczucka</a:t>
            </a:r>
            <a:r>
              <a:rPr lang="en-US" sz="1300" dirty="0"/>
              <a:t>. </a:t>
            </a:r>
            <a:endParaRPr lang="it-IT" sz="1300" dirty="0"/>
          </a:p>
          <a:p>
            <a:pPr lvl="0" algn="just" fontAlgn="base">
              <a:lnSpc>
                <a:spcPct val="100000"/>
              </a:lnSpc>
            </a:pPr>
            <a:r>
              <a:rPr lang="en-US" sz="1300" dirty="0"/>
              <a:t>The Zegota was able to free 2500 young kids from the ghetto. Also, they were involved in informing about the atrocities that were happening in Poland other countries, but they </a:t>
            </a:r>
            <a:r>
              <a:rPr lang="en-US" sz="1300" dirty="0" smtClean="0"/>
              <a:t>were not </a:t>
            </a:r>
            <a:r>
              <a:rPr lang="en-US" sz="1300" dirty="0"/>
              <a:t>able to convince anyone, they even tried to convince Churchill and Roosevelt. </a:t>
            </a:r>
            <a:endParaRPr lang="it-IT" sz="1300" dirty="0"/>
          </a:p>
          <a:p>
            <a:pPr>
              <a:lnSpc>
                <a:spcPct val="100000"/>
              </a:lnSpc>
            </a:pPr>
            <a:endParaRPr lang="it-IT" sz="1300" dirty="0"/>
          </a:p>
        </p:txBody>
      </p:sp>
    </p:spTree>
    <p:extLst>
      <p:ext uri="{BB962C8B-B14F-4D97-AF65-F5344CB8AC3E}">
        <p14:creationId xmlns:p14="http://schemas.microsoft.com/office/powerpoint/2010/main" val="2601381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xmlns="" id="{E567E7D5-855C-684D-8499-11DAF7605236}"/>
              </a:ext>
            </a:extLst>
          </p:cNvPr>
          <p:cNvSpPr>
            <a:spLocks noGrp="1"/>
          </p:cNvSpPr>
          <p:nvPr>
            <p:ph type="title"/>
          </p:nvPr>
        </p:nvSpPr>
        <p:spPr>
          <a:xfrm>
            <a:off x="841246" y="978619"/>
            <a:ext cx="5991244" cy="1106424"/>
          </a:xfrm>
        </p:spPr>
        <p:txBody>
          <a:bodyPr>
            <a:normAutofit/>
          </a:bodyPr>
          <a:lstStyle/>
          <a:p>
            <a:r>
              <a:rPr lang="it-IT" sz="3200"/>
              <a:t>Zegota </a:t>
            </a:r>
          </a:p>
        </p:txBody>
      </p:sp>
      <p:sp>
        <p:nvSpPr>
          <p:cNvPr id="14" name="Rectangle 13">
            <a:extLst>
              <a:ext uri="{FF2B5EF4-FFF2-40B4-BE49-F238E27FC236}">
                <a16:creationId xmlns:a16="http://schemas.microsoft.com/office/drawing/2014/main" xmlns=""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xmlns="" id="{765C0781-5541-5F4C-BAAB-7F64534D3D7D}"/>
              </a:ext>
            </a:extLst>
          </p:cNvPr>
          <p:cNvSpPr>
            <a:spLocks noGrp="1"/>
          </p:cNvSpPr>
          <p:nvPr>
            <p:ph idx="1"/>
          </p:nvPr>
        </p:nvSpPr>
        <p:spPr>
          <a:xfrm>
            <a:off x="841248" y="2252870"/>
            <a:ext cx="5993892" cy="3560251"/>
          </a:xfrm>
        </p:spPr>
        <p:txBody>
          <a:bodyPr>
            <a:normAutofit/>
          </a:bodyPr>
          <a:lstStyle/>
          <a:p>
            <a:pPr lvl="0" algn="just" fontAlgn="base">
              <a:lnSpc>
                <a:spcPct val="100000"/>
              </a:lnSpc>
            </a:pPr>
            <a:r>
              <a:rPr lang="en-US" sz="1300" dirty="0"/>
              <a:t>The Zegota had special departments for issues such as clothing, the wellbeing of Jewish children, medical assistance, accommodations and other important matters. It had about hundreds of cells that would provide food, medical care, money and documents. </a:t>
            </a:r>
            <a:endParaRPr lang="it-IT" sz="1300" dirty="0"/>
          </a:p>
          <a:p>
            <a:pPr lvl="0" algn="just" fontAlgn="base">
              <a:lnSpc>
                <a:spcPct val="100000"/>
              </a:lnSpc>
            </a:pPr>
            <a:r>
              <a:rPr lang="en-US" sz="1300" dirty="0"/>
              <a:t>The creation and distribution of fake documents was described as one of the main tasks of the Zegota, and it is estimated that they falsified about 50.000 documents such as marriage certificates, baptism certificates, death certificates to help Jews seem Christian. </a:t>
            </a:r>
            <a:endParaRPr lang="it-IT" sz="1300" dirty="0"/>
          </a:p>
          <a:p>
            <a:pPr lvl="0" algn="just" fontAlgn="base">
              <a:lnSpc>
                <a:spcPct val="100000"/>
              </a:lnSpc>
            </a:pPr>
            <a:r>
              <a:rPr lang="en-US" sz="1300" dirty="0"/>
              <a:t>During German occupation, it was illegal to hide or take care of Jews, and it was punishable with death. Nevertheless, also some </a:t>
            </a:r>
            <a:r>
              <a:rPr lang="en-US" sz="1300" dirty="0" smtClean="0"/>
              <a:t>Polish </a:t>
            </a:r>
            <a:r>
              <a:rPr lang="en-US" sz="1300" dirty="0"/>
              <a:t>citizens represented a threat, as they were against the idea of helping Jews. </a:t>
            </a:r>
            <a:endParaRPr lang="it-IT" sz="1300" dirty="0"/>
          </a:p>
          <a:p>
            <a:pPr lvl="0" algn="just" fontAlgn="base">
              <a:lnSpc>
                <a:spcPct val="100000"/>
              </a:lnSpc>
            </a:pPr>
            <a:r>
              <a:rPr lang="en-US" sz="1300" dirty="0"/>
              <a:t>It is widely thought that Irena Sendler once said “during the war it was easier to hide a military tank under a carpet than hide a Jewish boy”. </a:t>
            </a:r>
            <a:endParaRPr lang="it-IT" sz="1300" dirty="0"/>
          </a:p>
          <a:p>
            <a:pPr>
              <a:lnSpc>
                <a:spcPct val="100000"/>
              </a:lnSpc>
            </a:pPr>
            <a:endParaRPr lang="it-IT" sz="1300" dirty="0"/>
          </a:p>
        </p:txBody>
      </p:sp>
      <p:pic>
        <p:nvPicPr>
          <p:cNvPr id="5" name="Immagine 4" descr="Immagine che contiene persona, gruppo, posando, parete&#10;&#10;Descrizione generata automaticamente">
            <a:extLst>
              <a:ext uri="{FF2B5EF4-FFF2-40B4-BE49-F238E27FC236}">
                <a16:creationId xmlns:a16="http://schemas.microsoft.com/office/drawing/2014/main" xmlns="" id="{4189FE53-4C4A-884F-8EFA-C4AB76A32FCE}"/>
              </a:ext>
            </a:extLst>
          </p:cNvPr>
          <p:cNvPicPr>
            <a:picLocks noChangeAspect="1"/>
          </p:cNvPicPr>
          <p:nvPr/>
        </p:nvPicPr>
        <p:blipFill>
          <a:blip r:embed="rId2"/>
          <a:stretch>
            <a:fillRect/>
          </a:stretch>
        </p:blipFill>
        <p:spPr>
          <a:xfrm>
            <a:off x="7679814" y="1934284"/>
            <a:ext cx="4097657" cy="2888848"/>
          </a:xfrm>
          <a:prstGeom prst="rect">
            <a:avLst/>
          </a:prstGeom>
        </p:spPr>
      </p:pic>
    </p:spTree>
    <p:extLst>
      <p:ext uri="{BB962C8B-B14F-4D97-AF65-F5344CB8AC3E}">
        <p14:creationId xmlns:p14="http://schemas.microsoft.com/office/powerpoint/2010/main" val="3355990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E0B3B37B-5EEE-4DC4-802A-66F9A2C94B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testo, esterni&#10;&#10;Descrizione generata automaticamente">
            <a:extLst>
              <a:ext uri="{FF2B5EF4-FFF2-40B4-BE49-F238E27FC236}">
                <a16:creationId xmlns:a16="http://schemas.microsoft.com/office/drawing/2014/main" xmlns="" id="{A68DE4B8-83CD-CD43-BDB1-03E02E963044}"/>
              </a:ext>
            </a:extLst>
          </p:cNvPr>
          <p:cNvPicPr>
            <a:picLocks noChangeAspect="1"/>
          </p:cNvPicPr>
          <p:nvPr/>
        </p:nvPicPr>
        <p:blipFill rotWithShape="1">
          <a:blip r:embed="rId2"/>
          <a:srcRect l="2222" r="1" b="1"/>
          <a:stretch/>
        </p:blipFill>
        <p:spPr>
          <a:xfrm>
            <a:off x="20" y="10"/>
            <a:ext cx="12191980" cy="6857990"/>
          </a:xfrm>
          <a:prstGeom prst="rect">
            <a:avLst/>
          </a:prstGeom>
        </p:spPr>
      </p:pic>
      <p:sp useBgFill="1">
        <p:nvSpPr>
          <p:cNvPr id="12" name="Rectangle 11">
            <a:extLst>
              <a:ext uri="{FF2B5EF4-FFF2-40B4-BE49-F238E27FC236}">
                <a16:creationId xmlns:a16="http://schemas.microsoft.com/office/drawing/2014/main" xmlns="" id="{494CEDA0-FD8E-491B-8792-69F93BDA39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40079" y="633619"/>
            <a:ext cx="4279383" cy="5495925"/>
          </a:xfrm>
          <a:prstGeom prst="rect">
            <a:avLst/>
          </a:prstGeom>
          <a:ln w="9525">
            <a:solidFill>
              <a:schemeClr val="tx2">
                <a:lumMod val="10000"/>
                <a:lumOff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xmlns="" id="{117F3F5E-A49A-0943-BB63-00DAA3EC4BEB}"/>
              </a:ext>
            </a:extLst>
          </p:cNvPr>
          <p:cNvSpPr>
            <a:spLocks noGrp="1"/>
          </p:cNvSpPr>
          <p:nvPr>
            <p:ph type="title"/>
          </p:nvPr>
        </p:nvSpPr>
        <p:spPr>
          <a:xfrm>
            <a:off x="7673449" y="980368"/>
            <a:ext cx="3666744" cy="1106424"/>
          </a:xfrm>
        </p:spPr>
        <p:txBody>
          <a:bodyPr>
            <a:normAutofit/>
          </a:bodyPr>
          <a:lstStyle/>
          <a:p>
            <a:r>
              <a:rPr lang="it-IT" sz="2600" dirty="0"/>
              <a:t>Rescue and </a:t>
            </a:r>
            <a:r>
              <a:rPr lang="it-IT" sz="2600" dirty="0" smtClean="0"/>
              <a:t>Heroism </a:t>
            </a:r>
            <a:endParaRPr lang="it-IT" sz="2600" dirty="0"/>
          </a:p>
        </p:txBody>
      </p:sp>
      <p:sp>
        <p:nvSpPr>
          <p:cNvPr id="14" name="Rectangle 13">
            <a:extLst>
              <a:ext uri="{FF2B5EF4-FFF2-40B4-BE49-F238E27FC236}">
                <a16:creationId xmlns:a16="http://schemas.microsoft.com/office/drawing/2014/main" xmlns="" id="{0FD3EBBB-DFE8-4525-B1BF-BE7BBC8DFA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76071" y="116128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A9362A14-6FB8-4FFC-AAA0-2E5AFF8A8D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21577" y="2113280"/>
            <a:ext cx="3502152"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xmlns="" id="{E1DB0CCD-12D2-9649-915E-3241A804E0AF}"/>
              </a:ext>
            </a:extLst>
          </p:cNvPr>
          <p:cNvSpPr>
            <a:spLocks noGrp="1"/>
          </p:cNvSpPr>
          <p:nvPr>
            <p:ph idx="1"/>
          </p:nvPr>
        </p:nvSpPr>
        <p:spPr>
          <a:xfrm>
            <a:off x="7673449" y="2354199"/>
            <a:ext cx="3666744" cy="3461331"/>
          </a:xfrm>
        </p:spPr>
        <p:txBody>
          <a:bodyPr>
            <a:normAutofit/>
          </a:bodyPr>
          <a:lstStyle/>
          <a:p>
            <a:pPr marL="0" indent="0">
              <a:buNone/>
            </a:pPr>
            <a:r>
              <a:rPr lang="it-IT" sz="1800"/>
              <a:t>«The Holocaust is a page in the book of Humanity from which we must never take away the bookmark of memory.»  </a:t>
            </a:r>
          </a:p>
          <a:p>
            <a:pPr marL="0" indent="0">
              <a:buNone/>
            </a:pPr>
            <a:r>
              <a:rPr lang="it-IT" sz="1800"/>
              <a:t>                                                                                                -Primo Levi</a:t>
            </a:r>
          </a:p>
          <a:p>
            <a:pPr marL="0" indent="0">
              <a:buNone/>
            </a:pPr>
            <a:endParaRPr lang="it-IT" sz="1800"/>
          </a:p>
        </p:txBody>
      </p:sp>
    </p:spTree>
    <p:extLst>
      <p:ext uri="{BB962C8B-B14F-4D97-AF65-F5344CB8AC3E}">
        <p14:creationId xmlns:p14="http://schemas.microsoft.com/office/powerpoint/2010/main" val="301659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1">
            <a:extLst>
              <a:ext uri="{FF2B5EF4-FFF2-40B4-BE49-F238E27FC236}">
                <a16:creationId xmlns:a16="http://schemas.microsoft.com/office/drawing/2014/main" xmlns="" id="{3EAF38DC-B069-4F74-89ED-92C7579C3D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persona, sport, ballerino&#10;&#10;Descrizione generata automaticamente">
            <a:extLst>
              <a:ext uri="{FF2B5EF4-FFF2-40B4-BE49-F238E27FC236}">
                <a16:creationId xmlns:a16="http://schemas.microsoft.com/office/drawing/2014/main" xmlns="" id="{FD7F55AD-345E-4A41-9B8C-9CB26D71BE72}"/>
              </a:ext>
            </a:extLst>
          </p:cNvPr>
          <p:cNvPicPr>
            <a:picLocks noChangeAspect="1"/>
          </p:cNvPicPr>
          <p:nvPr/>
        </p:nvPicPr>
        <p:blipFill rotWithShape="1">
          <a:blip r:embed="rId2"/>
          <a:srcRect l="20335" r="-2" b="-2"/>
          <a:stretch/>
        </p:blipFill>
        <p:spPr>
          <a:xfrm>
            <a:off x="4883023"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32" name="Freeform: Shape 23">
            <a:extLst>
              <a:ext uri="{FF2B5EF4-FFF2-40B4-BE49-F238E27FC236}">
                <a16:creationId xmlns:a16="http://schemas.microsoft.com/office/drawing/2014/main" xmlns="" id="{83549E37-C86B-4401-90BD-D8BF83859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3" name="Freeform: Shape 25">
            <a:extLst>
              <a:ext uri="{FF2B5EF4-FFF2-40B4-BE49-F238E27FC236}">
                <a16:creationId xmlns:a16="http://schemas.microsoft.com/office/drawing/2014/main" xmlns="" id="{8A17784E-76D8-4521-A77D-0D2EBB9230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xmlns="" id="{34D671CD-1C1F-1D4B-94AB-D5223FCDD37A}"/>
              </a:ext>
            </a:extLst>
          </p:cNvPr>
          <p:cNvSpPr>
            <a:spLocks noGrp="1"/>
          </p:cNvSpPr>
          <p:nvPr>
            <p:ph type="title"/>
          </p:nvPr>
        </p:nvSpPr>
        <p:spPr>
          <a:xfrm>
            <a:off x="374904" y="856488"/>
            <a:ext cx="4992624" cy="1173761"/>
          </a:xfrm>
        </p:spPr>
        <p:txBody>
          <a:bodyPr anchor="b">
            <a:normAutofit/>
          </a:bodyPr>
          <a:lstStyle/>
          <a:p>
            <a:r>
              <a:rPr lang="it-IT" sz="3400" dirty="0" err="1"/>
              <a:t>Franceska</a:t>
            </a:r>
            <a:r>
              <a:rPr lang="it-IT" sz="3400" dirty="0"/>
              <a:t> Mann </a:t>
            </a:r>
          </a:p>
        </p:txBody>
      </p:sp>
      <p:sp>
        <p:nvSpPr>
          <p:cNvPr id="34" name="Rectangle 27">
            <a:extLst>
              <a:ext uri="{FF2B5EF4-FFF2-40B4-BE49-F238E27FC236}">
                <a16:creationId xmlns:a16="http://schemas.microsoft.com/office/drawing/2014/main" xmlns="" id="{7A0CBFF4-EA32-4FE2-BA6B-8F3A6E6ED1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62559" y="253806"/>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xmlns="" id="{FC8D5885-2804-4D3C-BE31-902E4D32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769" y="2185062"/>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xmlns="" id="{B2F20BBC-7D32-004E-8A9C-00AA882D1BD3}"/>
              </a:ext>
            </a:extLst>
          </p:cNvPr>
          <p:cNvSpPr>
            <a:spLocks noGrp="1"/>
          </p:cNvSpPr>
          <p:nvPr>
            <p:ph idx="1"/>
          </p:nvPr>
        </p:nvSpPr>
        <p:spPr>
          <a:xfrm>
            <a:off x="374904" y="2522949"/>
            <a:ext cx="5416296" cy="3402363"/>
          </a:xfrm>
        </p:spPr>
        <p:txBody>
          <a:bodyPr anchor="t">
            <a:normAutofit/>
          </a:bodyPr>
          <a:lstStyle/>
          <a:p>
            <a:pPr lvl="0" algn="just"/>
            <a:r>
              <a:rPr lang="en-US" sz="1800" dirty="0" err="1"/>
              <a:t>Franceska</a:t>
            </a:r>
            <a:r>
              <a:rPr lang="en-US" sz="1800" dirty="0"/>
              <a:t> Mann, or </a:t>
            </a:r>
            <a:r>
              <a:rPr lang="en-US" sz="1800" dirty="0" err="1"/>
              <a:t>Franciszka</a:t>
            </a:r>
            <a:r>
              <a:rPr lang="en-US" sz="1800" dirty="0"/>
              <a:t> </a:t>
            </a:r>
            <a:r>
              <a:rPr lang="en-US" sz="1800" dirty="0" err="1" smtClean="0"/>
              <a:t>Mannówna</a:t>
            </a:r>
            <a:r>
              <a:rPr lang="en-US" sz="1800" dirty="0" smtClean="0"/>
              <a:t>, </a:t>
            </a:r>
            <a:r>
              <a:rPr lang="en-US" sz="1800" dirty="0"/>
              <a:t>was an inspiring young ballerina of </a:t>
            </a:r>
            <a:r>
              <a:rPr lang="en-US" sz="1800" dirty="0"/>
              <a:t>J</a:t>
            </a:r>
            <a:r>
              <a:rPr lang="en-US" sz="1800" dirty="0" smtClean="0"/>
              <a:t>ewish </a:t>
            </a:r>
            <a:r>
              <a:rPr lang="en-US" sz="1800" dirty="0"/>
              <a:t>heritage. Considered a rising star in ballet, she was studying at the renowned dance school Irena </a:t>
            </a:r>
            <a:r>
              <a:rPr lang="en-US" sz="1800" dirty="0" err="1"/>
              <a:t>Prusicka</a:t>
            </a:r>
            <a:r>
              <a:rPr lang="en-US" sz="1800" dirty="0"/>
              <a:t>.  </a:t>
            </a:r>
          </a:p>
          <a:p>
            <a:pPr marL="0" lvl="0" indent="0" algn="just">
              <a:buNone/>
            </a:pPr>
            <a:endParaRPr lang="it-IT" sz="1800" dirty="0"/>
          </a:p>
          <a:p>
            <a:pPr lvl="0" algn="just"/>
            <a:r>
              <a:rPr lang="en-US" sz="1800" dirty="0"/>
              <a:t>The story of </a:t>
            </a:r>
            <a:r>
              <a:rPr lang="en-US" sz="1800" dirty="0" err="1"/>
              <a:t>Franceska</a:t>
            </a:r>
            <a:r>
              <a:rPr lang="en-US" sz="1800" dirty="0"/>
              <a:t> begins in the late 1940s, when the </a:t>
            </a:r>
            <a:r>
              <a:rPr lang="en-US" sz="1800" dirty="0" smtClean="0"/>
              <a:t>Polish-</a:t>
            </a:r>
            <a:r>
              <a:rPr lang="en-US" sz="1800" dirty="0"/>
              <a:t>J</a:t>
            </a:r>
            <a:r>
              <a:rPr lang="en-US" sz="1800" dirty="0" smtClean="0"/>
              <a:t>ews </a:t>
            </a:r>
            <a:r>
              <a:rPr lang="en-US" sz="1800" dirty="0"/>
              <a:t>of her city were getting detained in the ghetto, </a:t>
            </a:r>
            <a:r>
              <a:rPr lang="en-US" sz="1800" dirty="0"/>
              <a:t>f</a:t>
            </a:r>
            <a:r>
              <a:rPr lang="en-US" sz="1800" dirty="0" smtClean="0"/>
              <a:t>rom </a:t>
            </a:r>
            <a:r>
              <a:rPr lang="en-US" sz="1800" dirty="0"/>
              <a:t>where they would later be deported to the concentration camps.</a:t>
            </a:r>
            <a:endParaRPr lang="it-IT" sz="1800" dirty="0"/>
          </a:p>
          <a:p>
            <a:endParaRPr lang="it-IT" sz="1800" dirty="0"/>
          </a:p>
        </p:txBody>
      </p:sp>
    </p:spTree>
    <p:extLst>
      <p:ext uri="{BB962C8B-B14F-4D97-AF65-F5344CB8AC3E}">
        <p14:creationId xmlns:p14="http://schemas.microsoft.com/office/powerpoint/2010/main" val="1877306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8">
            <a:extLst>
              <a:ext uri="{FF2B5EF4-FFF2-40B4-BE49-F238E27FC236}">
                <a16:creationId xmlns:a16="http://schemas.microsoft.com/office/drawing/2014/main" xmlns="" id="{7C432AFE-B3D2-4BFF-BF8F-96C27AFF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esterni, persona, persone, gruppo&#10;&#10;Descrizione generata automaticamente">
            <a:extLst>
              <a:ext uri="{FF2B5EF4-FFF2-40B4-BE49-F238E27FC236}">
                <a16:creationId xmlns:a16="http://schemas.microsoft.com/office/drawing/2014/main" xmlns="" id="{1B7C129F-5BB1-EF43-9906-89C590874C40}"/>
              </a:ext>
            </a:extLst>
          </p:cNvPr>
          <p:cNvPicPr>
            <a:picLocks noChangeAspect="1"/>
          </p:cNvPicPr>
          <p:nvPr/>
        </p:nvPicPr>
        <p:blipFill rotWithShape="1">
          <a:blip r:embed="rId2">
            <a:alphaModFix amt="40000"/>
          </a:blip>
          <a:srcRect t="16545" b="4230"/>
          <a:stretch/>
        </p:blipFill>
        <p:spPr>
          <a:xfrm>
            <a:off x="20" y="10"/>
            <a:ext cx="12191979" cy="6857990"/>
          </a:xfrm>
          <a:prstGeom prst="rect">
            <a:avLst/>
          </a:prstGeom>
        </p:spPr>
      </p:pic>
      <p:sp>
        <p:nvSpPr>
          <p:cNvPr id="2" name="Titolo 1">
            <a:extLst>
              <a:ext uri="{FF2B5EF4-FFF2-40B4-BE49-F238E27FC236}">
                <a16:creationId xmlns:a16="http://schemas.microsoft.com/office/drawing/2014/main" xmlns="" id="{14920594-F02E-D44D-8CBB-81092A7F140C}"/>
              </a:ext>
            </a:extLst>
          </p:cNvPr>
          <p:cNvSpPr>
            <a:spLocks noGrp="1"/>
          </p:cNvSpPr>
          <p:nvPr>
            <p:ph type="title"/>
          </p:nvPr>
        </p:nvSpPr>
        <p:spPr>
          <a:xfrm>
            <a:off x="841249" y="941832"/>
            <a:ext cx="10506456" cy="2057400"/>
          </a:xfrm>
        </p:spPr>
        <p:txBody>
          <a:bodyPr anchor="b">
            <a:normAutofit/>
          </a:bodyPr>
          <a:lstStyle/>
          <a:p>
            <a:r>
              <a:rPr lang="it-IT" sz="5000" dirty="0" err="1"/>
              <a:t>Franceska</a:t>
            </a:r>
            <a:r>
              <a:rPr lang="it-IT" sz="5000" dirty="0"/>
              <a:t> Mann </a:t>
            </a:r>
          </a:p>
        </p:txBody>
      </p:sp>
      <p:sp>
        <p:nvSpPr>
          <p:cNvPr id="36" name="Rectangle 30">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2">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xmlns="" id="{C3999B5B-B23D-314A-B544-8762BBAA6DFF}"/>
              </a:ext>
            </a:extLst>
          </p:cNvPr>
          <p:cNvSpPr>
            <a:spLocks noGrp="1"/>
          </p:cNvSpPr>
          <p:nvPr>
            <p:ph idx="1"/>
          </p:nvPr>
        </p:nvSpPr>
        <p:spPr>
          <a:xfrm>
            <a:off x="841248" y="3502152"/>
            <a:ext cx="10506456" cy="2670048"/>
          </a:xfrm>
        </p:spPr>
        <p:txBody>
          <a:bodyPr>
            <a:normAutofit/>
          </a:bodyPr>
          <a:lstStyle/>
          <a:p>
            <a:pPr lvl="0">
              <a:lnSpc>
                <a:spcPct val="100000"/>
              </a:lnSpc>
            </a:pPr>
            <a:r>
              <a:rPr lang="en-US" sz="1700" dirty="0"/>
              <a:t>After being able to hide in the Aryan neighborhoods of the city for almost four years, she later sought refuge in the Hotel </a:t>
            </a:r>
            <a:r>
              <a:rPr lang="en-US" sz="1700" dirty="0" err="1"/>
              <a:t>Polski</a:t>
            </a:r>
            <a:r>
              <a:rPr lang="en-US" sz="1700" dirty="0"/>
              <a:t> in 1943. </a:t>
            </a:r>
            <a:r>
              <a:rPr lang="en-US" sz="1700" b="1" dirty="0"/>
              <a:t>The Hotel </a:t>
            </a:r>
            <a:r>
              <a:rPr lang="en-US" sz="1700" b="1" dirty="0" err="1"/>
              <a:t>Polski</a:t>
            </a:r>
            <a:r>
              <a:rPr lang="en-US" sz="1700" b="1" dirty="0"/>
              <a:t> Affair </a:t>
            </a:r>
            <a:r>
              <a:rPr lang="en-US" sz="1700" dirty="0"/>
              <a:t> </a:t>
            </a:r>
            <a:endParaRPr lang="it-IT" sz="1700" dirty="0"/>
          </a:p>
          <a:p>
            <a:pPr lvl="0">
              <a:lnSpc>
                <a:spcPct val="100000"/>
              </a:lnSpc>
            </a:pPr>
            <a:r>
              <a:rPr lang="en-US" sz="1700" dirty="0"/>
              <a:t>In 1943 the Hotel </a:t>
            </a:r>
            <a:r>
              <a:rPr lang="en-US" sz="1700" dirty="0" err="1"/>
              <a:t>Polski</a:t>
            </a:r>
            <a:r>
              <a:rPr lang="en-US" sz="1700" dirty="0"/>
              <a:t> was used by Nazis as a ploy to trap </a:t>
            </a:r>
            <a:r>
              <a:rPr lang="en-US" sz="1700" dirty="0"/>
              <a:t>J</a:t>
            </a:r>
            <a:r>
              <a:rPr lang="en-US" sz="1700" dirty="0" smtClean="0"/>
              <a:t>ews</a:t>
            </a:r>
            <a:r>
              <a:rPr lang="en-US" sz="1700" dirty="0"/>
              <a:t>.</a:t>
            </a:r>
            <a:endParaRPr lang="it-IT" sz="1700" dirty="0"/>
          </a:p>
          <a:p>
            <a:pPr lvl="0">
              <a:lnSpc>
                <a:spcPct val="100000"/>
              </a:lnSpc>
            </a:pPr>
            <a:r>
              <a:rPr lang="en-US" sz="1700" dirty="0"/>
              <a:t>Two </a:t>
            </a:r>
            <a:r>
              <a:rPr lang="en-US" sz="1700" dirty="0" smtClean="0"/>
              <a:t>Jewish </a:t>
            </a:r>
            <a:r>
              <a:rPr lang="en-US" sz="1700" dirty="0"/>
              <a:t>collaborationists, </a:t>
            </a:r>
            <a:r>
              <a:rPr lang="en-US" sz="1700" dirty="0" err="1"/>
              <a:t>Lolek</a:t>
            </a:r>
            <a:r>
              <a:rPr lang="en-US" sz="1700" dirty="0"/>
              <a:t> e Adam </a:t>
            </a:r>
            <a:r>
              <a:rPr lang="en-US" sz="1700" dirty="0" err="1"/>
              <a:t>Zuravim</a:t>
            </a:r>
            <a:r>
              <a:rPr lang="en-US" sz="1700" dirty="0"/>
              <a:t> convinced other </a:t>
            </a:r>
            <a:r>
              <a:rPr lang="en-US" sz="1700" dirty="0" smtClean="0"/>
              <a:t>Jews </a:t>
            </a:r>
            <a:r>
              <a:rPr lang="en-US" sz="1700" dirty="0"/>
              <a:t>that it would have been a safe place to stay and to buy fake passports before crossing the border and leaving the country. </a:t>
            </a:r>
            <a:endParaRPr lang="it-IT" sz="1700" dirty="0"/>
          </a:p>
          <a:p>
            <a:pPr lvl="0">
              <a:lnSpc>
                <a:spcPct val="100000"/>
              </a:lnSpc>
            </a:pPr>
            <a:r>
              <a:rPr lang="en-US" sz="1700" dirty="0"/>
              <a:t>In reality, </a:t>
            </a:r>
            <a:r>
              <a:rPr lang="en-US" sz="1700" dirty="0" smtClean="0"/>
              <a:t>Jewish </a:t>
            </a:r>
            <a:r>
              <a:rPr lang="en-US" sz="1700" dirty="0"/>
              <a:t>resistance in Warsaw tried to warn all of those that were </a:t>
            </a:r>
            <a:r>
              <a:rPr lang="en-US" sz="1700" dirty="0" smtClean="0"/>
              <a:t>thinking of </a:t>
            </a:r>
            <a:r>
              <a:rPr lang="en-US" sz="1700" dirty="0"/>
              <a:t>seeking refuge there, but most of them, out of desperation, decided to hide there </a:t>
            </a:r>
            <a:r>
              <a:rPr lang="en-US" sz="1700" dirty="0" smtClean="0"/>
              <a:t>anyway. </a:t>
            </a:r>
            <a:endParaRPr lang="it-IT" sz="1700" dirty="0"/>
          </a:p>
          <a:p>
            <a:pPr>
              <a:lnSpc>
                <a:spcPct val="100000"/>
              </a:lnSpc>
            </a:pPr>
            <a:endParaRPr lang="it-IT" sz="1700" dirty="0"/>
          </a:p>
        </p:txBody>
      </p:sp>
    </p:spTree>
    <p:extLst>
      <p:ext uri="{BB962C8B-B14F-4D97-AF65-F5344CB8AC3E}">
        <p14:creationId xmlns:p14="http://schemas.microsoft.com/office/powerpoint/2010/main" val="338044291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C432AFE-B3D2-4BFF-BF8F-96C27AFF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cielo, esterni, rotaie, terra&#10;&#10;Descrizione generata automaticamente">
            <a:extLst>
              <a:ext uri="{FF2B5EF4-FFF2-40B4-BE49-F238E27FC236}">
                <a16:creationId xmlns:a16="http://schemas.microsoft.com/office/drawing/2014/main" xmlns="" id="{077B0F94-2135-3549-9377-9111996FAE41}"/>
              </a:ext>
            </a:extLst>
          </p:cNvPr>
          <p:cNvPicPr>
            <a:picLocks noChangeAspect="1"/>
          </p:cNvPicPr>
          <p:nvPr/>
        </p:nvPicPr>
        <p:blipFill rotWithShape="1">
          <a:blip r:embed="rId2">
            <a:alphaModFix amt="40000"/>
          </a:blip>
          <a:srcRect t="1747"/>
          <a:stretch/>
        </p:blipFill>
        <p:spPr>
          <a:xfrm>
            <a:off x="20" y="10"/>
            <a:ext cx="12191979" cy="6857990"/>
          </a:xfrm>
          <a:prstGeom prst="rect">
            <a:avLst/>
          </a:prstGeom>
        </p:spPr>
      </p:pic>
      <p:sp>
        <p:nvSpPr>
          <p:cNvPr id="2" name="Titolo 1">
            <a:extLst>
              <a:ext uri="{FF2B5EF4-FFF2-40B4-BE49-F238E27FC236}">
                <a16:creationId xmlns:a16="http://schemas.microsoft.com/office/drawing/2014/main" xmlns="" id="{75DFF4B3-2EB2-4F46-B7AD-EFCFEBE49A44}"/>
              </a:ext>
            </a:extLst>
          </p:cNvPr>
          <p:cNvSpPr>
            <a:spLocks noGrp="1"/>
          </p:cNvSpPr>
          <p:nvPr>
            <p:ph type="title"/>
          </p:nvPr>
        </p:nvSpPr>
        <p:spPr>
          <a:xfrm>
            <a:off x="841249" y="941832"/>
            <a:ext cx="10506456" cy="2057400"/>
          </a:xfrm>
        </p:spPr>
        <p:txBody>
          <a:bodyPr anchor="b">
            <a:normAutofit/>
          </a:bodyPr>
          <a:lstStyle/>
          <a:p>
            <a:r>
              <a:rPr lang="it-IT" sz="5000" dirty="0" err="1"/>
              <a:t>Franceska</a:t>
            </a:r>
            <a:r>
              <a:rPr lang="it-IT" sz="5000" dirty="0"/>
              <a:t> Mann </a:t>
            </a:r>
          </a:p>
        </p:txBody>
      </p:sp>
      <p:sp>
        <p:nvSpPr>
          <p:cNvPr id="12" name="Rectangle 11">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xmlns="" id="{24FFD44E-312F-B14A-B2CF-CB744AEE3475}"/>
              </a:ext>
            </a:extLst>
          </p:cNvPr>
          <p:cNvSpPr>
            <a:spLocks noGrp="1"/>
          </p:cNvSpPr>
          <p:nvPr>
            <p:ph idx="1"/>
          </p:nvPr>
        </p:nvSpPr>
        <p:spPr>
          <a:xfrm>
            <a:off x="841248" y="3502152"/>
            <a:ext cx="10506456" cy="2670048"/>
          </a:xfrm>
        </p:spPr>
        <p:txBody>
          <a:bodyPr>
            <a:normAutofit/>
          </a:bodyPr>
          <a:lstStyle/>
          <a:p>
            <a:pPr lvl="0" algn="just"/>
            <a:r>
              <a:rPr lang="en-US" sz="2000" dirty="0"/>
              <a:t>On </a:t>
            </a:r>
            <a:r>
              <a:rPr lang="en-US" sz="2000" dirty="0" smtClean="0"/>
              <a:t>23</a:t>
            </a:r>
            <a:r>
              <a:rPr lang="en-US" sz="2000" baseline="30000" dirty="0"/>
              <a:t> </a:t>
            </a:r>
            <a:r>
              <a:rPr lang="en-US" sz="2000" dirty="0" smtClean="0"/>
              <a:t>October 1943 </a:t>
            </a:r>
            <a:r>
              <a:rPr lang="en-US" sz="2000" dirty="0"/>
              <a:t>she was deported to Auschwitz, along with other 1700 </a:t>
            </a:r>
            <a:r>
              <a:rPr lang="en-US" sz="2000" dirty="0" smtClean="0"/>
              <a:t>Jews </a:t>
            </a:r>
            <a:r>
              <a:rPr lang="en-US" sz="2000" dirty="0"/>
              <a:t>that were staying at the hotel, instead they thought they were being brought to a relocation camp, with final destination being Switzerland.</a:t>
            </a:r>
            <a:endParaRPr lang="it-IT" sz="2000" dirty="0"/>
          </a:p>
          <a:p>
            <a:pPr lvl="0" algn="just"/>
            <a:r>
              <a:rPr lang="en-US" sz="2000" dirty="0"/>
              <a:t>When they got to the border some prisoners were supposed to go immediately </a:t>
            </a:r>
            <a:r>
              <a:rPr lang="en-US" sz="2000" dirty="0" smtClean="0"/>
              <a:t>to</a:t>
            </a:r>
            <a:r>
              <a:rPr lang="en-US" sz="2000" dirty="0" smtClean="0"/>
              <a:t> </a:t>
            </a:r>
            <a:r>
              <a:rPr lang="en-US" sz="2000" dirty="0"/>
              <a:t>the gas chambers, including </a:t>
            </a:r>
            <a:r>
              <a:rPr lang="en-US" sz="2000" dirty="0" err="1"/>
              <a:t>Franceska</a:t>
            </a:r>
            <a:r>
              <a:rPr lang="en-US" sz="2000" dirty="0"/>
              <a:t>, as they were ordered to sanitize themselves in the so called “changing facilities”.  </a:t>
            </a:r>
            <a:endParaRPr lang="it-IT" sz="2000" dirty="0"/>
          </a:p>
          <a:p>
            <a:endParaRPr lang="it-IT" sz="2000" dirty="0"/>
          </a:p>
        </p:txBody>
      </p:sp>
    </p:spTree>
    <p:extLst>
      <p:ext uri="{BB962C8B-B14F-4D97-AF65-F5344CB8AC3E}">
        <p14:creationId xmlns:p14="http://schemas.microsoft.com/office/powerpoint/2010/main" val="330225745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7C432AFE-B3D2-4BFF-BF8F-96C27AFF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esterni, terra, frutta, seme commestibile&#10;&#10;Descrizione generata automaticamente">
            <a:extLst>
              <a:ext uri="{FF2B5EF4-FFF2-40B4-BE49-F238E27FC236}">
                <a16:creationId xmlns:a16="http://schemas.microsoft.com/office/drawing/2014/main" xmlns="" id="{CBE36D7E-36F8-7B46-8D63-49966451EB48}"/>
              </a:ext>
            </a:extLst>
          </p:cNvPr>
          <p:cNvPicPr>
            <a:picLocks noChangeAspect="1"/>
          </p:cNvPicPr>
          <p:nvPr/>
        </p:nvPicPr>
        <p:blipFill rotWithShape="1">
          <a:blip r:embed="rId2">
            <a:alphaModFix amt="40000"/>
          </a:blip>
          <a:srcRect t="11967" b="3764"/>
          <a:stretch/>
        </p:blipFill>
        <p:spPr>
          <a:xfrm>
            <a:off x="20" y="10896"/>
            <a:ext cx="12191979" cy="6857990"/>
          </a:xfrm>
          <a:prstGeom prst="rect">
            <a:avLst/>
          </a:prstGeom>
        </p:spPr>
      </p:pic>
      <p:sp>
        <p:nvSpPr>
          <p:cNvPr id="2" name="Titolo 1">
            <a:extLst>
              <a:ext uri="{FF2B5EF4-FFF2-40B4-BE49-F238E27FC236}">
                <a16:creationId xmlns:a16="http://schemas.microsoft.com/office/drawing/2014/main" xmlns="" id="{50E48B3A-F288-8E4C-802F-DAE712D54D81}"/>
              </a:ext>
            </a:extLst>
          </p:cNvPr>
          <p:cNvSpPr>
            <a:spLocks noGrp="1"/>
          </p:cNvSpPr>
          <p:nvPr>
            <p:ph type="title"/>
          </p:nvPr>
        </p:nvSpPr>
        <p:spPr>
          <a:xfrm>
            <a:off x="841249" y="941832"/>
            <a:ext cx="10506456" cy="2057400"/>
          </a:xfrm>
        </p:spPr>
        <p:txBody>
          <a:bodyPr anchor="b">
            <a:normAutofit/>
          </a:bodyPr>
          <a:lstStyle/>
          <a:p>
            <a:r>
              <a:rPr lang="it-IT" sz="5000" dirty="0" err="1"/>
              <a:t>Franceska</a:t>
            </a:r>
            <a:r>
              <a:rPr lang="it-IT" sz="5000" dirty="0"/>
              <a:t> Mann </a:t>
            </a:r>
          </a:p>
        </p:txBody>
      </p:sp>
      <p:sp>
        <p:nvSpPr>
          <p:cNvPr id="21" name="Rectangle 20">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xmlns="" id="{0A0B0EBC-FE29-2848-B98F-8FD89135FB4C}"/>
              </a:ext>
            </a:extLst>
          </p:cNvPr>
          <p:cNvSpPr>
            <a:spLocks noGrp="1"/>
          </p:cNvSpPr>
          <p:nvPr>
            <p:ph idx="1"/>
          </p:nvPr>
        </p:nvSpPr>
        <p:spPr>
          <a:xfrm>
            <a:off x="841248" y="3502152"/>
            <a:ext cx="10506456" cy="2670048"/>
          </a:xfrm>
        </p:spPr>
        <p:txBody>
          <a:bodyPr>
            <a:normAutofit/>
          </a:bodyPr>
          <a:lstStyle/>
          <a:p>
            <a:pPr lvl="0">
              <a:lnSpc>
                <a:spcPct val="100000"/>
              </a:lnSpc>
            </a:pPr>
            <a:r>
              <a:rPr lang="en-US" sz="1900" dirty="0"/>
              <a:t>When </a:t>
            </a:r>
            <a:r>
              <a:rPr lang="en-US" sz="1900" dirty="0" err="1"/>
              <a:t>Franceska</a:t>
            </a:r>
            <a:r>
              <a:rPr lang="en-US" sz="1900" dirty="0"/>
              <a:t> arrived in the changing </a:t>
            </a:r>
            <a:r>
              <a:rPr lang="en-US" sz="1900" dirty="0" smtClean="0"/>
              <a:t>facilities, </a:t>
            </a:r>
            <a:r>
              <a:rPr lang="en-US" sz="1900" dirty="0"/>
              <a:t>she immediately understood that it was </a:t>
            </a:r>
            <a:r>
              <a:rPr lang="en-US" sz="1900" dirty="0" smtClean="0"/>
              <a:t>in fact </a:t>
            </a:r>
            <a:r>
              <a:rPr lang="en-US" sz="1900" dirty="0"/>
              <a:t>a trap, so she was able to seduce one of the guards by dancing, she hit him with a shoe, she took his gun and she killed Josef Schillinger and wounded Wilhelm Emmerich.  </a:t>
            </a:r>
            <a:endParaRPr lang="it-IT" sz="1900" dirty="0"/>
          </a:p>
          <a:p>
            <a:pPr lvl="0">
              <a:lnSpc>
                <a:spcPct val="100000"/>
              </a:lnSpc>
            </a:pPr>
            <a:r>
              <a:rPr lang="en-US" sz="1900" dirty="0"/>
              <a:t>At that point the other women took part in the revolt against the </a:t>
            </a:r>
            <a:r>
              <a:rPr lang="en-US" sz="1900" dirty="0" smtClean="0"/>
              <a:t>Nazi </a:t>
            </a:r>
            <a:r>
              <a:rPr lang="en-US" sz="1900" dirty="0"/>
              <a:t>soldiers with </a:t>
            </a:r>
            <a:r>
              <a:rPr lang="en-US" sz="1900" dirty="0" err="1"/>
              <a:t>Franceska</a:t>
            </a:r>
            <a:r>
              <a:rPr lang="en-US" sz="1900" dirty="0"/>
              <a:t>, unfortunately the revolt was suppressed immediately, as they were all immediately shot. </a:t>
            </a:r>
            <a:endParaRPr lang="it-IT" sz="1900" dirty="0"/>
          </a:p>
          <a:p>
            <a:pPr lvl="0">
              <a:lnSpc>
                <a:spcPct val="100000"/>
              </a:lnSpc>
            </a:pPr>
            <a:r>
              <a:rPr lang="en-US" sz="1900" dirty="0"/>
              <a:t>This episode is proved by a German document, even if </a:t>
            </a:r>
            <a:r>
              <a:rPr lang="en-US" sz="1900" dirty="0" err="1"/>
              <a:t>Franceska’s</a:t>
            </a:r>
            <a:r>
              <a:rPr lang="en-US" sz="1900" dirty="0"/>
              <a:t> name was not mentioned, the document refers to a ballerina, and by oral evidence. </a:t>
            </a:r>
            <a:endParaRPr lang="it-IT" sz="1900" dirty="0"/>
          </a:p>
        </p:txBody>
      </p:sp>
    </p:spTree>
    <p:extLst>
      <p:ext uri="{BB962C8B-B14F-4D97-AF65-F5344CB8AC3E}">
        <p14:creationId xmlns:p14="http://schemas.microsoft.com/office/powerpoint/2010/main" val="81439834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xmlns=""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xmlns=""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43857"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xmlns="" id="{ADDA691E-D777-CF4B-88F6-DE1AA0B9E833}"/>
              </a:ext>
            </a:extLst>
          </p:cNvPr>
          <p:cNvSpPr>
            <a:spLocks noGrp="1"/>
          </p:cNvSpPr>
          <p:nvPr>
            <p:ph type="title"/>
          </p:nvPr>
        </p:nvSpPr>
        <p:spPr>
          <a:xfrm>
            <a:off x="5359510" y="978619"/>
            <a:ext cx="5991244" cy="1106424"/>
          </a:xfrm>
        </p:spPr>
        <p:txBody>
          <a:bodyPr>
            <a:normAutofit/>
          </a:bodyPr>
          <a:lstStyle/>
          <a:p>
            <a:r>
              <a:rPr lang="it-IT" sz="3200"/>
              <a:t>Abdol Hossein Sardari </a:t>
            </a:r>
          </a:p>
        </p:txBody>
      </p:sp>
      <p:pic>
        <p:nvPicPr>
          <p:cNvPr id="5" name="Immagine 4" descr="Immagine che contiene persona, interni, parete, uomo&#10;&#10;Descrizione generata automaticamente">
            <a:extLst>
              <a:ext uri="{FF2B5EF4-FFF2-40B4-BE49-F238E27FC236}">
                <a16:creationId xmlns:a16="http://schemas.microsoft.com/office/drawing/2014/main" xmlns="" id="{34F0B174-5E2B-3548-998F-65FB397C2795}"/>
              </a:ext>
            </a:extLst>
          </p:cNvPr>
          <p:cNvPicPr>
            <a:picLocks noChangeAspect="1"/>
          </p:cNvPicPr>
          <p:nvPr/>
        </p:nvPicPr>
        <p:blipFill>
          <a:blip r:embed="rId2"/>
          <a:stretch>
            <a:fillRect/>
          </a:stretch>
        </p:blipFill>
        <p:spPr>
          <a:xfrm>
            <a:off x="414528" y="716235"/>
            <a:ext cx="4033647" cy="5324946"/>
          </a:xfrm>
          <a:prstGeom prst="rect">
            <a:avLst/>
          </a:prstGeom>
        </p:spPr>
      </p:pic>
      <p:sp>
        <p:nvSpPr>
          <p:cNvPr id="39" name="Rectangle 38">
            <a:extLst>
              <a:ext uri="{FF2B5EF4-FFF2-40B4-BE49-F238E27FC236}">
                <a16:creationId xmlns:a16="http://schemas.microsoft.com/office/drawing/2014/main" xmlns=""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79848"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xmlns=""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67859"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xmlns="" id="{9C811861-BC35-534A-A6D2-EF0CEEDA6691}"/>
              </a:ext>
            </a:extLst>
          </p:cNvPr>
          <p:cNvSpPr>
            <a:spLocks noGrp="1"/>
          </p:cNvSpPr>
          <p:nvPr>
            <p:ph idx="1"/>
          </p:nvPr>
        </p:nvSpPr>
        <p:spPr>
          <a:xfrm>
            <a:off x="5188419" y="2318129"/>
            <a:ext cx="5993892" cy="3560251"/>
          </a:xfrm>
        </p:spPr>
        <p:txBody>
          <a:bodyPr>
            <a:normAutofit fontScale="25000" lnSpcReduction="20000"/>
          </a:bodyPr>
          <a:lstStyle/>
          <a:p>
            <a:pPr lvl="0">
              <a:lnSpc>
                <a:spcPct val="100000"/>
              </a:lnSpc>
            </a:pPr>
            <a:r>
              <a:rPr lang="en-US" sz="5600" dirty="0"/>
              <a:t>Iranian diplomat </a:t>
            </a:r>
            <a:r>
              <a:rPr lang="en-US" sz="5600" dirty="0" err="1"/>
              <a:t>Abdol</a:t>
            </a:r>
            <a:r>
              <a:rPr lang="en-US" sz="5600" dirty="0"/>
              <a:t> Hossein </a:t>
            </a:r>
            <a:r>
              <a:rPr lang="en-US" sz="5600" dirty="0" err="1"/>
              <a:t>Sardari</a:t>
            </a:r>
            <a:r>
              <a:rPr lang="en-US" sz="5600" dirty="0"/>
              <a:t> provided critical assistance to Iranian Jews in occupied France (1940-1944</a:t>
            </a:r>
            <a:r>
              <a:rPr lang="en-US" sz="5600" dirty="0" smtClean="0"/>
              <a:t>).</a:t>
            </a:r>
            <a:endParaRPr lang="it-IT" sz="5600" dirty="0"/>
          </a:p>
          <a:p>
            <a:pPr lvl="0">
              <a:lnSpc>
                <a:spcPct val="100000"/>
              </a:lnSpc>
            </a:pPr>
            <a:r>
              <a:rPr lang="en-US" sz="5600" dirty="0"/>
              <a:t>Iranian ambassador </a:t>
            </a:r>
            <a:r>
              <a:rPr lang="en-US" sz="5600" dirty="0" err="1"/>
              <a:t>Anoushirvan</a:t>
            </a:r>
            <a:r>
              <a:rPr lang="en-US" sz="5600" dirty="0"/>
              <a:t> </a:t>
            </a:r>
            <a:r>
              <a:rPr lang="en-US" sz="5600" dirty="0" err="1"/>
              <a:t>Sepahbodi</a:t>
            </a:r>
            <a:r>
              <a:rPr lang="en-US" sz="5600" dirty="0"/>
              <a:t> left for Vichy in the unoccupied zone to reconstitute the Embassy there. This left </a:t>
            </a:r>
            <a:r>
              <a:rPr lang="en-US" sz="5600" dirty="0" err="1"/>
              <a:t>Sardari</a:t>
            </a:r>
            <a:r>
              <a:rPr lang="en-US" sz="5600" dirty="0"/>
              <a:t>, the Consul General of Iran, in charge of consular affairs in Paris.</a:t>
            </a:r>
            <a:endParaRPr lang="it-IT" sz="5600" dirty="0"/>
          </a:p>
          <a:p>
            <a:pPr lvl="0">
              <a:lnSpc>
                <a:spcPct val="100000"/>
              </a:lnSpc>
            </a:pPr>
            <a:r>
              <a:rPr lang="en-US" sz="5600" dirty="0"/>
              <a:t>At the beginning of World War II, about 150 Jews from Iran, Afghanistan, and Bukhara (a city in the Soviet Republic of Uzbekistan) resided in France.</a:t>
            </a:r>
            <a:endParaRPr lang="it-IT" sz="5600" dirty="0"/>
          </a:p>
          <a:p>
            <a:pPr lvl="0">
              <a:lnSpc>
                <a:spcPct val="100000"/>
              </a:lnSpc>
            </a:pPr>
            <a:r>
              <a:rPr lang="en-US" sz="5600" dirty="0"/>
              <a:t>Following the German occupation of northern France in 1940, representatives of these three communities presented themselves to Vichy French officials and the German occupation authorities as "</a:t>
            </a:r>
            <a:r>
              <a:rPr lang="en-US" sz="5600" dirty="0" err="1"/>
              <a:t>Jugutis</a:t>
            </a:r>
            <a:r>
              <a:rPr lang="en-US" sz="5600" dirty="0" smtClean="0"/>
              <a:t>”.</a:t>
            </a:r>
            <a:endParaRPr lang="en-US" sz="5600" dirty="0"/>
          </a:p>
          <a:p>
            <a:pPr algn="just">
              <a:lnSpc>
                <a:spcPct val="100000"/>
              </a:lnSpc>
            </a:pPr>
            <a:r>
              <a:rPr lang="en-US" sz="5600" dirty="0"/>
              <a:t>On </a:t>
            </a:r>
            <a:r>
              <a:rPr lang="en-US" sz="5600" dirty="0" smtClean="0"/>
              <a:t>September 27, 1940</a:t>
            </a:r>
            <a:r>
              <a:rPr lang="en-US" sz="5600" dirty="0"/>
              <a:t>, the German occupation authorities issued an ordinance requiring all Jews residing in France to register with the police.</a:t>
            </a:r>
            <a:endParaRPr lang="it-IT" sz="5600" dirty="0"/>
          </a:p>
          <a:p>
            <a:pPr lvl="0">
              <a:lnSpc>
                <a:spcPct val="100000"/>
              </a:lnSpc>
            </a:pPr>
            <a:endParaRPr lang="it-IT" sz="5600" dirty="0"/>
          </a:p>
          <a:p>
            <a:pPr marL="0" indent="0">
              <a:lnSpc>
                <a:spcPct val="100000"/>
              </a:lnSpc>
              <a:buNone/>
            </a:pPr>
            <a:r>
              <a:rPr lang="en-US" sz="5600" dirty="0"/>
              <a:t> </a:t>
            </a:r>
            <a:endParaRPr lang="it-IT" sz="5600" dirty="0"/>
          </a:p>
          <a:p>
            <a:pPr>
              <a:lnSpc>
                <a:spcPct val="100000"/>
              </a:lnSpc>
            </a:pPr>
            <a:endParaRPr lang="it-IT" sz="1100" dirty="0"/>
          </a:p>
        </p:txBody>
      </p:sp>
    </p:spTree>
    <p:extLst>
      <p:ext uri="{BB962C8B-B14F-4D97-AF65-F5344CB8AC3E}">
        <p14:creationId xmlns:p14="http://schemas.microsoft.com/office/powerpoint/2010/main" val="3752173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xmlns=""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43857"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xmlns="" id="{B4F28F82-C342-D845-8832-AF07A17DA34A}"/>
              </a:ext>
            </a:extLst>
          </p:cNvPr>
          <p:cNvSpPr>
            <a:spLocks noGrp="1"/>
          </p:cNvSpPr>
          <p:nvPr>
            <p:ph type="title"/>
          </p:nvPr>
        </p:nvSpPr>
        <p:spPr>
          <a:xfrm>
            <a:off x="5359510" y="978619"/>
            <a:ext cx="5991244" cy="1106424"/>
          </a:xfrm>
        </p:spPr>
        <p:txBody>
          <a:bodyPr>
            <a:normAutofit/>
          </a:bodyPr>
          <a:lstStyle/>
          <a:p>
            <a:r>
              <a:rPr lang="it-IT" sz="3200"/>
              <a:t>Abdol Hossein Sardari </a:t>
            </a:r>
          </a:p>
        </p:txBody>
      </p:sp>
      <p:pic>
        <p:nvPicPr>
          <p:cNvPr id="8" name="Immagine 7" descr="Immagine che contiene edificio, esterni, via, vecchio&#10;&#10;Descrizione generata automaticamente">
            <a:extLst>
              <a:ext uri="{FF2B5EF4-FFF2-40B4-BE49-F238E27FC236}">
                <a16:creationId xmlns:a16="http://schemas.microsoft.com/office/drawing/2014/main" xmlns="" id="{C57613C6-45E9-EC42-A0F2-C84E4F80416D}"/>
              </a:ext>
            </a:extLst>
          </p:cNvPr>
          <p:cNvPicPr>
            <a:picLocks noChangeAspect="1"/>
          </p:cNvPicPr>
          <p:nvPr/>
        </p:nvPicPr>
        <p:blipFill>
          <a:blip r:embed="rId2"/>
          <a:stretch>
            <a:fillRect/>
          </a:stretch>
        </p:blipFill>
        <p:spPr>
          <a:xfrm>
            <a:off x="415668" y="630936"/>
            <a:ext cx="4031367" cy="5495544"/>
          </a:xfrm>
          <a:prstGeom prst="rect">
            <a:avLst/>
          </a:prstGeom>
        </p:spPr>
      </p:pic>
      <p:sp>
        <p:nvSpPr>
          <p:cNvPr id="29" name="Rectangle 28">
            <a:extLst>
              <a:ext uri="{FF2B5EF4-FFF2-40B4-BE49-F238E27FC236}">
                <a16:creationId xmlns:a16="http://schemas.microsoft.com/office/drawing/2014/main" xmlns=""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79848"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xmlns=""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67859"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xmlns="" id="{C53ACCA3-2B59-5D49-90A4-447F6B5D1D4E}"/>
              </a:ext>
            </a:extLst>
          </p:cNvPr>
          <p:cNvSpPr>
            <a:spLocks noGrp="1"/>
          </p:cNvSpPr>
          <p:nvPr>
            <p:ph idx="1"/>
          </p:nvPr>
        </p:nvSpPr>
        <p:spPr>
          <a:xfrm>
            <a:off x="5356861" y="2252870"/>
            <a:ext cx="5993892" cy="3560251"/>
          </a:xfrm>
        </p:spPr>
        <p:txBody>
          <a:bodyPr>
            <a:normAutofit/>
          </a:bodyPr>
          <a:lstStyle/>
          <a:p>
            <a:pPr lvl="0" algn="just">
              <a:lnSpc>
                <a:spcPct val="100000"/>
              </a:lnSpc>
            </a:pPr>
            <a:r>
              <a:rPr lang="en-US" sz="1400" dirty="0"/>
              <a:t>In October 1940, </a:t>
            </a:r>
            <a:r>
              <a:rPr lang="en-US" sz="1400" dirty="0" err="1"/>
              <a:t>Sardari</a:t>
            </a:r>
            <a:r>
              <a:rPr lang="en-US" sz="1400" dirty="0"/>
              <a:t> intervened in an effort to protect the </a:t>
            </a:r>
            <a:r>
              <a:rPr lang="en-US" sz="1400" dirty="0" err="1"/>
              <a:t>Jugutis</a:t>
            </a:r>
            <a:r>
              <a:rPr lang="en-US" sz="1400" dirty="0"/>
              <a:t>.</a:t>
            </a:r>
            <a:endParaRPr lang="it-IT" sz="1400" dirty="0"/>
          </a:p>
          <a:p>
            <a:pPr lvl="0" algn="just">
              <a:lnSpc>
                <a:spcPct val="100000"/>
              </a:lnSpc>
            </a:pPr>
            <a:r>
              <a:rPr lang="en-US" sz="1400" dirty="0"/>
              <a:t>In a letter dated October 29, he tried to convince Vichy officials, whose laws were binding in occupied France, that </a:t>
            </a:r>
            <a:r>
              <a:rPr lang="en-US" sz="1400" dirty="0" err="1"/>
              <a:t>Jugutis</a:t>
            </a:r>
            <a:r>
              <a:rPr lang="en-US" sz="1400" dirty="0"/>
              <a:t> were assimilated to non-Jewish Persians by culture and intermarriage and should not be considered Jews under Vichy law.</a:t>
            </a:r>
            <a:endParaRPr lang="it-IT" sz="1400" dirty="0"/>
          </a:p>
          <a:p>
            <a:pPr algn="just">
              <a:lnSpc>
                <a:spcPct val="100000"/>
              </a:lnSpc>
            </a:pPr>
            <a:r>
              <a:rPr lang="en-US" sz="1400" dirty="0"/>
              <a:t>Writing on letterhead for the "Imperial Consulate of Iran," </a:t>
            </a:r>
            <a:r>
              <a:rPr lang="en-US" sz="1400" dirty="0" err="1"/>
              <a:t>Sardari</a:t>
            </a:r>
            <a:r>
              <a:rPr lang="en-US" sz="1400" dirty="0"/>
              <a:t> affirmed: “According to the study, the </a:t>
            </a:r>
            <a:r>
              <a:rPr lang="en-US" sz="1400" dirty="0" err="1"/>
              <a:t>Jugutis</a:t>
            </a:r>
            <a:r>
              <a:rPr lang="en-US" sz="1400" dirty="0"/>
              <a:t> of Central Asia belong to the Jewish community only by virtue of their observance of the principal rites of Judaism. By virtue of their blood, their language, and their customs, they are assimilated into the indigenous race and are of the same biological stock as their neighbors, the Persians and the </a:t>
            </a:r>
            <a:r>
              <a:rPr lang="en-US" sz="1400" dirty="0" err="1"/>
              <a:t>Sartes</a:t>
            </a:r>
            <a:r>
              <a:rPr lang="en-US" sz="1400" dirty="0"/>
              <a:t> (</a:t>
            </a:r>
            <a:r>
              <a:rPr lang="en-US" sz="1400" dirty="0" smtClean="0"/>
              <a:t>Uzbeks</a:t>
            </a:r>
            <a:r>
              <a:rPr lang="it-IT" sz="1400" dirty="0" smtClean="0"/>
              <a:t>).</a:t>
            </a:r>
            <a:endParaRPr lang="it-IT" sz="1400" dirty="0"/>
          </a:p>
        </p:txBody>
      </p:sp>
    </p:spTree>
    <p:extLst>
      <p:ext uri="{BB962C8B-B14F-4D97-AF65-F5344CB8AC3E}">
        <p14:creationId xmlns:p14="http://schemas.microsoft.com/office/powerpoint/2010/main" val="193874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xmlns="" id="{8108D317-7CBD-4897-BD1F-959436D2A3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C1DF9365-EB00-FD48-9530-BC05059140D2}"/>
              </a:ext>
            </a:extLst>
          </p:cNvPr>
          <p:cNvSpPr>
            <a:spLocks noGrp="1"/>
          </p:cNvSpPr>
          <p:nvPr>
            <p:ph type="title"/>
          </p:nvPr>
        </p:nvSpPr>
        <p:spPr>
          <a:xfrm>
            <a:off x="7255564" y="834888"/>
            <a:ext cx="4314645" cy="1268958"/>
          </a:xfrm>
        </p:spPr>
        <p:txBody>
          <a:bodyPr anchor="b">
            <a:normAutofit/>
          </a:bodyPr>
          <a:lstStyle/>
          <a:p>
            <a:r>
              <a:rPr lang="en-US" sz="3200" dirty="0"/>
              <a:t>Tadeusz </a:t>
            </a:r>
            <a:r>
              <a:rPr lang="en-US" sz="3200" dirty="0" err="1"/>
              <a:t>Pankiewicz</a:t>
            </a:r>
            <a:r>
              <a:rPr lang="en-US" sz="3200" dirty="0"/>
              <a:t> </a:t>
            </a:r>
            <a:endParaRPr lang="it-IT" sz="3200" dirty="0"/>
          </a:p>
        </p:txBody>
      </p:sp>
      <p:pic>
        <p:nvPicPr>
          <p:cNvPr id="4" name="Immagine 3" descr="Immagine che contiene edificio, esterni, persona, cappello&#10;&#10;Descrizione generata automaticamente">
            <a:extLst>
              <a:ext uri="{FF2B5EF4-FFF2-40B4-BE49-F238E27FC236}">
                <a16:creationId xmlns:a16="http://schemas.microsoft.com/office/drawing/2014/main" xmlns="" id="{AD6D3343-75D3-AB4F-A924-AAA2A8838878}"/>
              </a:ext>
            </a:extLst>
          </p:cNvPr>
          <p:cNvPicPr>
            <a:picLocks noChangeAspect="1"/>
          </p:cNvPicPr>
          <p:nvPr/>
        </p:nvPicPr>
        <p:blipFill rotWithShape="1">
          <a:blip r:embed="rId2"/>
          <a:srcRect l="5" r="4003" b="-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40" name="Rectangle 39">
            <a:extLst>
              <a:ext uri="{FF2B5EF4-FFF2-40B4-BE49-F238E27FC236}">
                <a16:creationId xmlns:a16="http://schemas.microsoft.com/office/drawing/2014/main" xmlns="" id="{D6297641-8B9F-4767-9606-8A1131322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xmlns="" id="{D8F3CA65-EA00-46B4-9616-39E6853F7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xmlns="" id="{604B09CA-919C-D54B-9CC2-4D5EEC2B545F}"/>
              </a:ext>
            </a:extLst>
          </p:cNvPr>
          <p:cNvSpPr>
            <a:spLocks noGrp="1"/>
          </p:cNvSpPr>
          <p:nvPr>
            <p:ph idx="1"/>
          </p:nvPr>
        </p:nvSpPr>
        <p:spPr>
          <a:xfrm>
            <a:off x="7255563" y="2557587"/>
            <a:ext cx="4314645" cy="3717317"/>
          </a:xfrm>
        </p:spPr>
        <p:txBody>
          <a:bodyPr anchor="t">
            <a:normAutofit fontScale="25000" lnSpcReduction="20000"/>
          </a:bodyPr>
          <a:lstStyle/>
          <a:p>
            <a:pPr lvl="0" algn="just">
              <a:lnSpc>
                <a:spcPct val="100000"/>
              </a:lnSpc>
            </a:pPr>
            <a:r>
              <a:rPr lang="en-US" sz="4900" dirty="0"/>
              <a:t>Tadeusz </a:t>
            </a:r>
            <a:r>
              <a:rPr lang="en-US" sz="4900" dirty="0" err="1"/>
              <a:t>Pankiewicz</a:t>
            </a:r>
            <a:r>
              <a:rPr lang="en-US" sz="4900" dirty="0"/>
              <a:t> was </a:t>
            </a:r>
            <a:r>
              <a:rPr lang="en-US" sz="4900" dirty="0" smtClean="0"/>
              <a:t>an </a:t>
            </a:r>
            <a:r>
              <a:rPr lang="en-US" sz="4900" dirty="0"/>
              <a:t>“Aryan” chemist </a:t>
            </a:r>
            <a:r>
              <a:rPr lang="en-US" sz="4900" dirty="0" smtClean="0"/>
              <a:t>who decided </a:t>
            </a:r>
            <a:r>
              <a:rPr lang="en-US" sz="4900" dirty="0"/>
              <a:t>to stay until the end in Cracow’s ghetto to help in some way the Jews that were living in the </a:t>
            </a:r>
            <a:r>
              <a:rPr lang="en-US" sz="4900" dirty="0" smtClean="0"/>
              <a:t>ghetto.</a:t>
            </a:r>
            <a:endParaRPr lang="it-IT" sz="4900" dirty="0"/>
          </a:p>
          <a:p>
            <a:pPr lvl="0" algn="just">
              <a:lnSpc>
                <a:spcPct val="100000"/>
              </a:lnSpc>
            </a:pPr>
            <a:r>
              <a:rPr lang="en-US" sz="4900" dirty="0"/>
              <a:t>Cracow was, along with Warsaw, one of the cities with the greatest number of Jews deported to </a:t>
            </a:r>
            <a:r>
              <a:rPr lang="en-US" sz="4900" dirty="0" smtClean="0"/>
              <a:t>Auschwitz.</a:t>
            </a:r>
            <a:endParaRPr lang="it-IT" sz="4900" dirty="0"/>
          </a:p>
          <a:p>
            <a:pPr lvl="0" algn="just">
              <a:lnSpc>
                <a:spcPct val="100000"/>
              </a:lnSpc>
            </a:pPr>
            <a:r>
              <a:rPr lang="en-US" sz="4900" dirty="0"/>
              <a:t>The Jews in Cracow were detained to the ghetto in </a:t>
            </a:r>
            <a:r>
              <a:rPr lang="en-US" sz="4900" dirty="0" smtClean="0"/>
              <a:t>March </a:t>
            </a:r>
            <a:r>
              <a:rPr lang="en-US" sz="4900" dirty="0"/>
              <a:t>of 1941. About 17 thousand people were detained. Young people would be taken to work in factories. Suicide rates were very high among Jews in the 1940s, and most of them were battling with depression.</a:t>
            </a:r>
            <a:endParaRPr lang="it-IT" sz="4900" dirty="0"/>
          </a:p>
          <a:p>
            <a:pPr lvl="0" algn="just">
              <a:lnSpc>
                <a:spcPct val="100000"/>
              </a:lnSpc>
            </a:pPr>
            <a:r>
              <a:rPr lang="en-US" sz="4900" dirty="0"/>
              <a:t>Doctor </a:t>
            </a:r>
            <a:r>
              <a:rPr lang="en-US" sz="4900" dirty="0" err="1"/>
              <a:t>Pankiewicz</a:t>
            </a:r>
            <a:r>
              <a:rPr lang="en-US" sz="4900" dirty="0"/>
              <a:t> would look at all the atrocities that were being done to Jewish people from his own </a:t>
            </a:r>
            <a:r>
              <a:rPr lang="en-US" sz="4900" dirty="0" smtClean="0"/>
              <a:t>house.</a:t>
            </a:r>
            <a:endParaRPr lang="it-IT" sz="4900" dirty="0"/>
          </a:p>
          <a:p>
            <a:pPr lvl="0" algn="just">
              <a:lnSpc>
                <a:spcPct val="100000"/>
              </a:lnSpc>
            </a:pPr>
            <a:r>
              <a:rPr lang="en-US" sz="4900" dirty="0"/>
              <a:t>His chemist’s was always open, day and night, and he would leave it open 7 days a week for whoever needed a place to seek refuge, and escape from Nazis. Many Jews and many people that were part of the Polish Resistance stopped by in his shop, looking for </a:t>
            </a:r>
            <a:r>
              <a:rPr lang="en-US" sz="4900" dirty="0" smtClean="0"/>
              <a:t>help.</a:t>
            </a:r>
            <a:endParaRPr lang="it-IT" sz="4900" dirty="0"/>
          </a:p>
          <a:p>
            <a:pPr>
              <a:lnSpc>
                <a:spcPct val="100000"/>
              </a:lnSpc>
            </a:pPr>
            <a:endParaRPr lang="it-IT" sz="1100" dirty="0"/>
          </a:p>
        </p:txBody>
      </p:sp>
    </p:spTree>
    <p:extLst>
      <p:ext uri="{BB962C8B-B14F-4D97-AF65-F5344CB8AC3E}">
        <p14:creationId xmlns:p14="http://schemas.microsoft.com/office/powerpoint/2010/main" val="2764461279"/>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1B2131"/>
      </a:dk2>
      <a:lt2>
        <a:srgbClr val="F0F3F2"/>
      </a:lt2>
      <a:accent1>
        <a:srgbClr val="C34D91"/>
      </a:accent1>
      <a:accent2>
        <a:srgbClr val="B13BB1"/>
      </a:accent2>
      <a:accent3>
        <a:srgbClr val="924DC3"/>
      </a:accent3>
      <a:accent4>
        <a:srgbClr val="513DB2"/>
      </a:accent4>
      <a:accent5>
        <a:srgbClr val="4D6AC3"/>
      </a:accent5>
      <a:accent6>
        <a:srgbClr val="3B89B1"/>
      </a:accent6>
      <a:hlink>
        <a:srgbClr val="3F49BF"/>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109</TotalTime>
  <Words>1058</Words>
  <Application>Microsoft Office PowerPoint</Application>
  <PresentationFormat>Custom</PresentationFormat>
  <Paragraphs>53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AccentBoxVTI</vt:lpstr>
      <vt:lpstr>Stories of Rescue and Heroism </vt:lpstr>
      <vt:lpstr>Rescue and Heroism </vt:lpstr>
      <vt:lpstr>Franceska Mann </vt:lpstr>
      <vt:lpstr>Franceska Mann </vt:lpstr>
      <vt:lpstr>Franceska Mann </vt:lpstr>
      <vt:lpstr>Franceska Mann </vt:lpstr>
      <vt:lpstr>Abdol Hossein Sardari </vt:lpstr>
      <vt:lpstr>Abdol Hossein Sardari </vt:lpstr>
      <vt:lpstr>Tadeusz Pankiewicz </vt:lpstr>
      <vt:lpstr>Tadeusz Pankiewicz </vt:lpstr>
      <vt:lpstr>Zegota </vt:lpstr>
      <vt:lpstr>Zegota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The Light in the Darkness</dc:title>
  <dc:creator>virginia coppe</dc:creator>
  <cp:lastModifiedBy>samantha c</cp:lastModifiedBy>
  <cp:revision>21</cp:revision>
  <dcterms:created xsi:type="dcterms:W3CDTF">2021-01-30T08:30:25Z</dcterms:created>
  <dcterms:modified xsi:type="dcterms:W3CDTF">2021-02-01T15:55:06Z</dcterms:modified>
</cp:coreProperties>
</file>